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62" r:id="rId3"/>
    <p:sldId id="257" r:id="rId4"/>
    <p:sldId id="274" r:id="rId5"/>
    <p:sldId id="265" r:id="rId6"/>
    <p:sldId id="273"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84F164-4F36-3D07-2716-99E3B30BC78D}" name="Caley Eldred" initials="CE" userId="S::Caley.Eldred@starandgarter.org::02bf38e9-0b9f-4886-9d26-6e4c844b08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B9E5F0"/>
    <a:srgbClr val="B6DED7"/>
    <a:srgbClr val="8BD3E6"/>
    <a:srgbClr val="E9C9CE"/>
    <a:srgbClr val="DAA5AD"/>
    <a:srgbClr val="E8DD9A"/>
    <a:srgbClr val="D9C756"/>
    <a:srgbClr val="86C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1633" autoAdjust="0"/>
  </p:normalViewPr>
  <p:slideViewPr>
    <p:cSldViewPr snapToGrid="0">
      <p:cViewPr varScale="1">
        <p:scale>
          <a:sx n="75" d="100"/>
          <a:sy n="75" d="100"/>
        </p:scale>
        <p:origin x="720" y="62"/>
      </p:cViewPr>
      <p:guideLst>
        <p:guide orient="horz" pos="2160"/>
        <p:guide pos="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38F26-61D5-4DAF-B030-ADBA37BFC900}" type="datetimeFigureOut">
              <a:rPr lang="en-GB" smtClean="0"/>
              <a:t>06/05/2025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75625-D1D7-4AF5-95ED-463F662A3807}" type="slidenum">
              <a:rPr lang="en-GB" smtClean="0"/>
              <a:t>‹#›</a:t>
            </a:fld>
            <a:endParaRPr lang="en-GB"/>
          </a:p>
        </p:txBody>
      </p:sp>
    </p:spTree>
    <p:extLst>
      <p:ext uri="{BB962C8B-B14F-4D97-AF65-F5344CB8AC3E}">
        <p14:creationId xmlns:p14="http://schemas.microsoft.com/office/powerpoint/2010/main" val="424389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75625-D1D7-4AF5-95ED-463F662A3807}" type="slidenum">
              <a:rPr lang="en-GB" smtClean="0"/>
              <a:t>1</a:t>
            </a:fld>
            <a:endParaRPr lang="en-GB"/>
          </a:p>
        </p:txBody>
      </p:sp>
    </p:spTree>
    <p:extLst>
      <p:ext uri="{BB962C8B-B14F-4D97-AF65-F5344CB8AC3E}">
        <p14:creationId xmlns:p14="http://schemas.microsoft.com/office/powerpoint/2010/main" val="219474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75625-D1D7-4AF5-95ED-463F662A3807}" type="slidenum">
              <a:rPr lang="en-GB" smtClean="0"/>
              <a:t>2</a:t>
            </a:fld>
            <a:endParaRPr lang="en-GB"/>
          </a:p>
        </p:txBody>
      </p:sp>
    </p:spTree>
    <p:extLst>
      <p:ext uri="{BB962C8B-B14F-4D97-AF65-F5344CB8AC3E}">
        <p14:creationId xmlns:p14="http://schemas.microsoft.com/office/powerpoint/2010/main" val="170575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75625-D1D7-4AF5-95ED-463F662A3807}" type="slidenum">
              <a:rPr lang="en-GB" smtClean="0"/>
              <a:t>3</a:t>
            </a:fld>
            <a:endParaRPr lang="en-GB"/>
          </a:p>
        </p:txBody>
      </p:sp>
    </p:spTree>
    <p:extLst>
      <p:ext uri="{BB962C8B-B14F-4D97-AF65-F5344CB8AC3E}">
        <p14:creationId xmlns:p14="http://schemas.microsoft.com/office/powerpoint/2010/main" val="343958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75625-D1D7-4AF5-95ED-463F662A3807}" type="slidenum">
              <a:rPr lang="en-GB" smtClean="0"/>
              <a:t>4</a:t>
            </a:fld>
            <a:endParaRPr lang="en-GB"/>
          </a:p>
        </p:txBody>
      </p:sp>
    </p:spTree>
    <p:extLst>
      <p:ext uri="{BB962C8B-B14F-4D97-AF65-F5344CB8AC3E}">
        <p14:creationId xmlns:p14="http://schemas.microsoft.com/office/powerpoint/2010/main" val="353646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75625-D1D7-4AF5-95ED-463F662A3807}" type="slidenum">
              <a:rPr lang="en-GB" smtClean="0"/>
              <a:t>5</a:t>
            </a:fld>
            <a:endParaRPr lang="en-GB"/>
          </a:p>
        </p:txBody>
      </p:sp>
    </p:spTree>
    <p:extLst>
      <p:ext uri="{BB962C8B-B14F-4D97-AF65-F5344CB8AC3E}">
        <p14:creationId xmlns:p14="http://schemas.microsoft.com/office/powerpoint/2010/main" val="36012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43F181-9A13-46A9-A5B4-B91205142F11}"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184121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3EE3F8-C8F7-44AA-A67B-D0D1F8CBD8C8}"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1014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73C9ED-FEAD-4DAD-8A6B-3052AED4599D}"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325950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AD11E3-A53C-4C47-8847-9C0CE5B6FB97}"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350455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6BD6D4-A631-4F17-9DD1-C4C1C8ECF13C}"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261082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B3F8B5-90D5-4350-A2F2-19ADB5CDDAED}"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185694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DBCF56-4728-4078-8DC0-D11CAAF7B9DC}" type="datetime1">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331685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61D161-4D89-4546-804D-67866E49D466}" type="datetime1">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9141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A2C56-2F2D-439F-9777-18113D903DFD}" type="datetime1">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107478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4A206F-FB87-411E-B605-18AB24D69355}"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22953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AE255C-51CB-4349-BCF0-25DD93A59F93}"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41756-3A6C-425D-AA4D-A50BDEB0D971}" type="slidenum">
              <a:rPr lang="en-GB" smtClean="0"/>
              <a:t>‹#›</a:t>
            </a:fld>
            <a:endParaRPr lang="en-GB"/>
          </a:p>
        </p:txBody>
      </p:sp>
    </p:spTree>
    <p:extLst>
      <p:ext uri="{BB962C8B-B14F-4D97-AF65-F5344CB8AC3E}">
        <p14:creationId xmlns:p14="http://schemas.microsoft.com/office/powerpoint/2010/main" val="315702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10C2B-9795-4BFE-A187-84EA4634E05B}" type="datetime1">
              <a:rPr lang="en-GB" smtClean="0"/>
              <a:t>06/05/2025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96984" y="64660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41756-3A6C-425D-AA4D-A50BDEB0D971}" type="slidenum">
              <a:rPr lang="en-GB" smtClean="0"/>
              <a:t>‹#›</a:t>
            </a:fld>
            <a:endParaRPr lang="en-GB"/>
          </a:p>
        </p:txBody>
      </p:sp>
    </p:spTree>
    <p:extLst>
      <p:ext uri="{BB962C8B-B14F-4D97-AF65-F5344CB8AC3E}">
        <p14:creationId xmlns:p14="http://schemas.microsoft.com/office/powerpoint/2010/main" val="291734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vff@starandgarte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ajla.Dizdarevic@starandgar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n old person sitting on a bed&#10;&#10;Description automatically generated with medium confidence">
            <a:extLst>
              <a:ext uri="{FF2B5EF4-FFF2-40B4-BE49-F238E27FC236}">
                <a16:creationId xmlns:a16="http://schemas.microsoft.com/office/drawing/2014/main" id="{9BA5AAD0-12CE-80F7-E032-A38B36538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9" y="1454836"/>
            <a:ext cx="5922208" cy="3946889"/>
          </a:xfrm>
          <a:prstGeom prst="rect">
            <a:avLst/>
          </a:prstGeom>
        </p:spPr>
      </p:pic>
      <p:pic>
        <p:nvPicPr>
          <p:cNvPr id="16" name="Picture 15" descr="A person sitting in a chair holding a picture of a person&#10;&#10;Description automatically generated with low confidence">
            <a:extLst>
              <a:ext uri="{FF2B5EF4-FFF2-40B4-BE49-F238E27FC236}">
                <a16:creationId xmlns:a16="http://schemas.microsoft.com/office/drawing/2014/main" id="{F1E4031A-D9F9-B8B6-ACF1-44BB706AA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009" y="1454836"/>
            <a:ext cx="6281991" cy="4189372"/>
          </a:xfrm>
          <a:prstGeom prst="rect">
            <a:avLst/>
          </a:prstGeom>
        </p:spPr>
      </p:pic>
      <p:sp>
        <p:nvSpPr>
          <p:cNvPr id="3" name="Rectangle 2"/>
          <p:cNvSpPr/>
          <p:nvPr/>
        </p:nvSpPr>
        <p:spPr>
          <a:xfrm>
            <a:off x="0" y="5303113"/>
            <a:ext cx="12192000" cy="1554941"/>
          </a:xfrm>
          <a:prstGeom prst="rect">
            <a:avLst/>
          </a:prstGeom>
          <a:solidFill>
            <a:srgbClr val="B7AACA"/>
          </a:solidFill>
          <a:ln>
            <a:solidFill>
              <a:srgbClr val="B7A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5052" y="231138"/>
            <a:ext cx="1983863" cy="893872"/>
          </a:xfrm>
          <a:prstGeom prst="rect">
            <a:avLst/>
          </a:prstGeom>
        </p:spPr>
      </p:pic>
      <p:sp>
        <p:nvSpPr>
          <p:cNvPr id="8" name="TextBox 7"/>
          <p:cNvSpPr txBox="1"/>
          <p:nvPr/>
        </p:nvSpPr>
        <p:spPr>
          <a:xfrm>
            <a:off x="280440" y="5603529"/>
            <a:ext cx="10868014" cy="954107"/>
          </a:xfrm>
          <a:prstGeom prst="rect">
            <a:avLst/>
          </a:prstGeom>
          <a:noFill/>
        </p:spPr>
        <p:txBody>
          <a:bodyPr wrap="square" rtlCol="0">
            <a:spAutoFit/>
          </a:bodyPr>
          <a:lstStyle/>
          <a:p>
            <a:r>
              <a:rPr lang="en-GB" sz="2800" b="1" dirty="0">
                <a:solidFill>
                  <a:srgbClr val="00205B"/>
                </a:solidFill>
                <a:effectLst/>
                <a:latin typeface="Gadugi" panose="020B0502040204020203" pitchFamily="34" charset="0"/>
                <a:ea typeface="Calibri" panose="020F0502020204030204" pitchFamily="34" charset="0"/>
                <a:cs typeface="Arial" panose="020B0604020202020204" pitchFamily="34" charset="0"/>
              </a:rPr>
              <a:t>Veteran Friendly Framework - Project Support Officer</a:t>
            </a:r>
          </a:p>
          <a:p>
            <a:r>
              <a:rPr lang="en-US" sz="2800" dirty="0">
                <a:solidFill>
                  <a:srgbClr val="00205B"/>
                </a:solidFill>
                <a:latin typeface="Gadugi" panose="020B0502040204020203" pitchFamily="34" charset="0"/>
                <a:ea typeface="Gadugi" panose="020B0502040204020203" pitchFamily="34" charset="0"/>
              </a:rPr>
              <a:t>Candidate information pack</a:t>
            </a:r>
            <a:endParaRPr lang="en-GB" sz="2800" dirty="0">
              <a:solidFill>
                <a:srgbClr val="00205B"/>
              </a:solidFill>
              <a:latin typeface="Gadugi" panose="020B0502040204020203" pitchFamily="34" charset="0"/>
              <a:ea typeface="Gadugi" panose="020B0502040204020203" pitchFamily="34" charset="0"/>
            </a:endParaRPr>
          </a:p>
        </p:txBody>
      </p:sp>
      <p:sp>
        <p:nvSpPr>
          <p:cNvPr id="9" name="Rectangle 8"/>
          <p:cNvSpPr/>
          <p:nvPr/>
        </p:nvSpPr>
        <p:spPr>
          <a:xfrm>
            <a:off x="-12199" y="1213792"/>
            <a:ext cx="12192000" cy="241044"/>
          </a:xfrm>
          <a:prstGeom prst="rect">
            <a:avLst/>
          </a:prstGeom>
          <a:solidFill>
            <a:srgbClr val="B7AACA"/>
          </a:solidFill>
          <a:ln>
            <a:solidFill>
              <a:srgbClr val="B7A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2" name="Slide Number Placeholder 1"/>
          <p:cNvSpPr>
            <a:spLocks noGrp="1"/>
          </p:cNvSpPr>
          <p:nvPr>
            <p:ph type="sldNum" sz="quarter" idx="12"/>
          </p:nvPr>
        </p:nvSpPr>
        <p:spPr/>
        <p:txBody>
          <a:bodyPr/>
          <a:lstStyle/>
          <a:p>
            <a:fld id="{9C741756-3A6C-425D-AA4D-A50BDEB0D971}" type="slidenum">
              <a:rPr lang="en-GB" smtClean="0"/>
              <a:t>1</a:t>
            </a:fld>
            <a:endParaRPr lang="en-GB"/>
          </a:p>
        </p:txBody>
      </p:sp>
      <p:pic>
        <p:nvPicPr>
          <p:cNvPr id="10" name="Picture 9" descr="A picture containing text, clipart&#10;&#10;Description automatically generated">
            <a:extLst>
              <a:ext uri="{FF2B5EF4-FFF2-40B4-BE49-F238E27FC236}">
                <a16:creationId xmlns:a16="http://schemas.microsoft.com/office/drawing/2014/main" id="{92F8F374-62D0-8436-C2AC-D85EF10016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504" y="247687"/>
            <a:ext cx="1941720" cy="696475"/>
          </a:xfrm>
          <a:prstGeom prst="rect">
            <a:avLst/>
          </a:prstGeom>
        </p:spPr>
      </p:pic>
      <p:pic>
        <p:nvPicPr>
          <p:cNvPr id="6" name="Picture 5" descr="Logo, company name&#10;&#10;Description automatically generated">
            <a:extLst>
              <a:ext uri="{FF2B5EF4-FFF2-40B4-BE49-F238E27FC236}">
                <a16:creationId xmlns:a16="http://schemas.microsoft.com/office/drawing/2014/main" id="{12DB472E-2360-B028-1903-C17F950936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3121" y="171959"/>
            <a:ext cx="1377063" cy="995446"/>
          </a:xfrm>
          <a:prstGeom prst="rect">
            <a:avLst/>
          </a:prstGeom>
        </p:spPr>
      </p:pic>
      <p:pic>
        <p:nvPicPr>
          <p:cNvPr id="7" name="Picture 6" descr="A purple and white circle with a house and a white circle with blue text&#10;&#10;Description automatically generated">
            <a:extLst>
              <a:ext uri="{FF2B5EF4-FFF2-40B4-BE49-F238E27FC236}">
                <a16:creationId xmlns:a16="http://schemas.microsoft.com/office/drawing/2014/main" id="{FAF041A1-19E7-106E-6408-684BB913A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2320" y="215920"/>
            <a:ext cx="854054" cy="854054"/>
          </a:xfrm>
          <a:prstGeom prst="rect">
            <a:avLst/>
          </a:prstGeom>
        </p:spPr>
      </p:pic>
      <p:pic>
        <p:nvPicPr>
          <p:cNvPr id="12" name="Picture 11">
            <a:extLst>
              <a:ext uri="{FF2B5EF4-FFF2-40B4-BE49-F238E27FC236}">
                <a16:creationId xmlns:a16="http://schemas.microsoft.com/office/drawing/2014/main" id="{BF053AB5-C199-AD7D-BB32-2595B1F6C9B3}"/>
              </a:ext>
            </a:extLst>
          </p:cNvPr>
          <p:cNvPicPr>
            <a:picLocks noChangeAspect="1"/>
          </p:cNvPicPr>
          <p:nvPr/>
        </p:nvPicPr>
        <p:blipFill>
          <a:blip r:embed="rId9">
            <a:alphaModFix amt="20000"/>
          </a:blip>
          <a:stretch>
            <a:fillRect/>
          </a:stretch>
        </p:blipFill>
        <p:spPr>
          <a:xfrm>
            <a:off x="11190470" y="5336276"/>
            <a:ext cx="1035396" cy="1494927"/>
          </a:xfrm>
          <a:prstGeom prst="rect">
            <a:avLst/>
          </a:prstGeom>
          <a:noFill/>
        </p:spPr>
      </p:pic>
    </p:spTree>
    <p:extLst>
      <p:ext uri="{BB962C8B-B14F-4D97-AF65-F5344CB8AC3E}">
        <p14:creationId xmlns:p14="http://schemas.microsoft.com/office/powerpoint/2010/main" val="119440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6D431B-CD37-4E40-9A76-16DAA354523F}"/>
              </a:ext>
            </a:extLst>
          </p:cNvPr>
          <p:cNvSpPr/>
          <p:nvPr/>
        </p:nvSpPr>
        <p:spPr>
          <a:xfrm>
            <a:off x="8633637" y="1709532"/>
            <a:ext cx="3569652" cy="5159758"/>
          </a:xfrm>
          <a:prstGeom prst="rect">
            <a:avLst/>
          </a:prstGeom>
          <a:solidFill>
            <a:srgbClr val="B9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C791FF3-0F45-F645-A537-CE7D1440910F}"/>
              </a:ext>
            </a:extLst>
          </p:cNvPr>
          <p:cNvPicPr>
            <a:picLocks noChangeAspect="1"/>
          </p:cNvPicPr>
          <p:nvPr/>
        </p:nvPicPr>
        <p:blipFill>
          <a:blip r:embed="rId3">
            <a:alphaModFix amt="20000"/>
          </a:blip>
          <a:stretch>
            <a:fillRect/>
          </a:stretch>
        </p:blipFill>
        <p:spPr>
          <a:xfrm>
            <a:off x="9099037" y="2377285"/>
            <a:ext cx="3126829" cy="4514581"/>
          </a:xfrm>
          <a:prstGeom prst="rect">
            <a:avLst/>
          </a:prstGeom>
          <a:noFill/>
        </p:spPr>
      </p:pic>
      <p:sp>
        <p:nvSpPr>
          <p:cNvPr id="11" name="TextBox 10">
            <a:extLst>
              <a:ext uri="{FF2B5EF4-FFF2-40B4-BE49-F238E27FC236}">
                <a16:creationId xmlns:a16="http://schemas.microsoft.com/office/drawing/2014/main" id="{9217D8CB-4F0E-9D41-8C80-A60733F25BDD}"/>
              </a:ext>
            </a:extLst>
          </p:cNvPr>
          <p:cNvSpPr txBox="1"/>
          <p:nvPr/>
        </p:nvSpPr>
        <p:spPr>
          <a:xfrm>
            <a:off x="8661885" y="1733299"/>
            <a:ext cx="3517801" cy="523220"/>
          </a:xfrm>
          <a:prstGeom prst="rect">
            <a:avLst/>
          </a:prstGeom>
          <a:noFill/>
        </p:spPr>
        <p:txBody>
          <a:bodyPr wrap="square" rtlCol="0">
            <a:spAutoFit/>
          </a:bodyPr>
          <a:lstStyle/>
          <a:p>
            <a:r>
              <a:rPr lang="en-US" sz="2800" dirty="0">
                <a:solidFill>
                  <a:srgbClr val="00205B"/>
                </a:solidFill>
                <a:latin typeface="Gadugi" panose="020B0502040204020203" pitchFamily="34" charset="0"/>
                <a:ea typeface="Gadugi" panose="020B0502040204020203" pitchFamily="34" charset="0"/>
                <a:cs typeface="Noto Sans" panose="020B0502040504020204" pitchFamily="34" charset="0"/>
              </a:rPr>
              <a:t>The role at a glance</a:t>
            </a:r>
          </a:p>
        </p:txBody>
      </p:sp>
      <p:sp>
        <p:nvSpPr>
          <p:cNvPr id="14" name="TextBox 13">
            <a:extLst>
              <a:ext uri="{FF2B5EF4-FFF2-40B4-BE49-F238E27FC236}">
                <a16:creationId xmlns:a16="http://schemas.microsoft.com/office/drawing/2014/main" id="{D38D77D7-74F1-F24D-B716-C2965FBE66E6}"/>
              </a:ext>
            </a:extLst>
          </p:cNvPr>
          <p:cNvSpPr txBox="1"/>
          <p:nvPr/>
        </p:nvSpPr>
        <p:spPr>
          <a:xfrm>
            <a:off x="107697" y="1570314"/>
            <a:ext cx="8554187" cy="5647700"/>
          </a:xfrm>
          <a:prstGeom prst="rect">
            <a:avLst/>
          </a:prstGeom>
          <a:noFill/>
        </p:spPr>
        <p:txBody>
          <a:bodyPr wrap="square" rtlCol="0">
            <a:spAutoFit/>
          </a:bodyPr>
          <a:lstStyle/>
          <a:p>
            <a:endParaRPr lang="en-US" sz="1400" dirty="0">
              <a:solidFill>
                <a:srgbClr val="00205B"/>
              </a:solidFill>
              <a:latin typeface="Gadugi" panose="020B0502040204020203" pitchFamily="34" charset="0"/>
              <a:ea typeface="Gadugi" panose="020B0502040204020203" pitchFamily="34" charset="0"/>
            </a:endParaRPr>
          </a:p>
          <a:p>
            <a:r>
              <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rPr>
              <a:t>Thank you for your interest in this new role, which will help support the roll out of our Veteran Friendly Framework designed to support veterans and their partners living in care homes across England.  </a:t>
            </a:r>
          </a:p>
          <a:p>
            <a:r>
              <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rPr>
              <a:t> </a:t>
            </a:r>
          </a:p>
          <a:p>
            <a:r>
              <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rPr>
              <a:t>Of the 15,000 care homes in the country, fewer than 20 offer specific support to those who have served in the UK Armed Forces. Most veterans live in ‘civilian’ care homes, that may not fully appreciate the social, emotional, or physical needs of veterans and their partners.  </a:t>
            </a:r>
          </a:p>
          <a:p>
            <a:endPar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rPr>
              <a:t>We know that military service is a key element of a person’s history; it shapes their views, affects their families, and particularly impacts on their physical and mental health. We estimate there are over 25,000 veterans living in residential social care. With the introduction in 2012 of The Armed Forces Covenant, now enshrined by law in the Armed Forces Bill, all NHS providers and local authorities must meet the requirements of this legislation. The Veteran Friendly Framework supports care homes in doing this. </a:t>
            </a:r>
          </a:p>
          <a:p>
            <a:endPar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rPr>
              <a:t>We are looking for an experienced Project Support Officer to support the delivery of this project, working with care providers and national associations, local government, and the NHS. You will be part of a dynamic team developing a sustainable national programme that will deliver for veterans and their partners over the long term. </a:t>
            </a:r>
          </a:p>
          <a:p>
            <a:endPar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US" sz="14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rPr>
              <a:t>If this is you, then I very much look forward to receiving your application.</a:t>
            </a:r>
            <a:endParaRPr lang="en-GB" sz="1400" dirty="0">
              <a:solidFill>
                <a:srgbClr val="00205B"/>
              </a:solidFill>
              <a:latin typeface="Gadugi" panose="020B0502040204020203" pitchFamily="34" charset="0"/>
              <a:ea typeface="Gadugi" panose="020B0502040204020203" pitchFamily="34" charset="0"/>
              <a:cs typeface="Times New Roman" panose="02020603050405020304" pitchFamily="18" charset="0"/>
            </a:endParaRPr>
          </a:p>
          <a:p>
            <a:endParaRPr lang="en-GB" sz="1400" i="1" dirty="0">
              <a:solidFill>
                <a:srgbClr val="00205B"/>
              </a:solidFill>
              <a:effectLst/>
              <a:latin typeface="Gadugi" panose="020B0502040204020203" pitchFamily="34" charset="0"/>
              <a:ea typeface="Gadugi" panose="020B0502040204020203" pitchFamily="34" charset="0"/>
              <a:cs typeface="Aptos" panose="020B0004020202020204" pitchFamily="34" charset="0"/>
            </a:endParaRPr>
          </a:p>
          <a:p>
            <a:r>
              <a:rPr lang="en-GB" sz="1400" i="1" dirty="0">
                <a:solidFill>
                  <a:srgbClr val="00205B"/>
                </a:solidFill>
                <a:effectLst/>
                <a:latin typeface="Bradley Hand ITC" panose="03070402050302030203" pitchFamily="66" charset="0"/>
                <a:ea typeface="Gadugi" panose="020B0502040204020203" pitchFamily="34" charset="0"/>
                <a:cs typeface="Aptos" panose="020B0004020202020204" pitchFamily="34" charset="0"/>
              </a:rPr>
              <a:t>Kathryn Glass</a:t>
            </a:r>
          </a:p>
          <a:p>
            <a:r>
              <a:rPr lang="en-GB" sz="1400" dirty="0">
                <a:solidFill>
                  <a:srgbClr val="00205B"/>
                </a:solidFill>
                <a:effectLst/>
                <a:latin typeface="Gadugi" panose="020B0502040204020203" pitchFamily="34" charset="0"/>
                <a:ea typeface="Gadugi" panose="020B0502040204020203" pitchFamily="34" charset="0"/>
                <a:cs typeface="Aptos" panose="020B0004020202020204" pitchFamily="34" charset="0"/>
              </a:rPr>
              <a:t>Veteran friendly Framework Programme Lead</a:t>
            </a:r>
          </a:p>
          <a:p>
            <a:endParaRPr lang="en-GB" sz="1300" dirty="0">
              <a:effectLst/>
              <a:latin typeface="Gadugi" panose="020B0502040204020203" pitchFamily="34" charset="0"/>
              <a:ea typeface="Gadugi" panose="020B0502040204020203" pitchFamily="34" charset="0"/>
              <a:cs typeface="Times New Roman" panose="02020603050405020304" pitchFamily="18" charset="0"/>
            </a:endParaRPr>
          </a:p>
          <a:p>
            <a:r>
              <a:rPr lang="en-GB" sz="1300" dirty="0">
                <a:solidFill>
                  <a:srgbClr val="203864"/>
                </a:solidFill>
                <a:effectLst/>
                <a:latin typeface="Gadugi" panose="020B0502040204020203" pitchFamily="34" charset="0"/>
                <a:ea typeface="Gadugi" panose="020B0502040204020203" pitchFamily="34" charset="0"/>
                <a:cs typeface="Times New Roman" panose="02020603050405020304" pitchFamily="18" charset="0"/>
              </a:rPr>
              <a:t> </a:t>
            </a:r>
          </a:p>
          <a:p>
            <a:endParaRPr lang="en-GB" sz="13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C5E21F7-565A-7A44-B55B-EDA1B790AAF2}"/>
              </a:ext>
            </a:extLst>
          </p:cNvPr>
          <p:cNvSpPr txBox="1"/>
          <p:nvPr/>
        </p:nvSpPr>
        <p:spPr>
          <a:xfrm>
            <a:off x="8708065" y="2294746"/>
            <a:ext cx="3353599" cy="4278094"/>
          </a:xfrm>
          <a:prstGeom prst="rect">
            <a:avLst/>
          </a:prstGeom>
          <a:noFill/>
        </p:spPr>
        <p:txBody>
          <a:bodyPr wrap="square" rtlCol="0">
            <a:spAutoFit/>
          </a:bodyPr>
          <a:lstStyle/>
          <a:p>
            <a:r>
              <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rPr>
              <a:t>Title: </a:t>
            </a:r>
            <a:r>
              <a:rPr lang="en-US" sz="1600" b="1" dirty="0">
                <a:solidFill>
                  <a:srgbClr val="00205B"/>
                </a:solidFill>
                <a:latin typeface="Gadugi" panose="020B0502040204020203" pitchFamily="34" charset="0"/>
                <a:ea typeface="Gadugi" panose="020B0502040204020203" pitchFamily="34" charset="0"/>
                <a:cs typeface="Noto Sans" panose="020B0502040504020204" pitchFamily="34" charset="0"/>
              </a:rPr>
              <a:t>Veteran Friendly Framework Project Support Officer</a:t>
            </a:r>
            <a:endParaRPr lang="en-US" sz="1600" b="1" dirty="0">
              <a:solidFill>
                <a:srgbClr val="002060"/>
              </a:solidFill>
              <a:latin typeface="Gadugi" panose="020B0502040204020203" pitchFamily="34" charset="0"/>
              <a:ea typeface="Gadugi" panose="020B0502040204020203" pitchFamily="34" charset="0"/>
              <a:cs typeface="Noto Sans" panose="020B0502040504020204" pitchFamily="34" charset="0"/>
            </a:endParaRPr>
          </a:p>
          <a:p>
            <a:endPar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endParaRPr>
          </a:p>
          <a:p>
            <a:r>
              <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rPr>
              <a:t>Reports to: </a:t>
            </a:r>
            <a:r>
              <a:rPr lang="en-GB" sz="1600" dirty="0">
                <a:solidFill>
                  <a:srgbClr val="002060"/>
                </a:solidFill>
                <a:effectLst/>
                <a:latin typeface="Gadugi" panose="020B0502040204020203" pitchFamily="34" charset="0"/>
                <a:ea typeface="Calibri" panose="020F0502020204030204" pitchFamily="34" charset="0"/>
                <a:cs typeface="Arial" panose="020B0604020202020204" pitchFamily="34" charset="0"/>
              </a:rPr>
              <a:t>VFF Programme Lead</a:t>
            </a:r>
          </a:p>
          <a:p>
            <a:br>
              <a:rPr lang="en-GB" sz="1600" dirty="0">
                <a:solidFill>
                  <a:srgbClr val="002060"/>
                </a:solidFill>
                <a:latin typeface="Gadugi" panose="020B0502040204020203" pitchFamily="34" charset="0"/>
                <a:ea typeface="Gadugi" panose="020B0502040204020203" pitchFamily="34" charset="0"/>
                <a:cs typeface="Arial" panose="020B0604020202020204" pitchFamily="34" charset="0"/>
              </a:rPr>
            </a:br>
            <a:r>
              <a:rPr lang="en-GB" sz="1600" dirty="0">
                <a:solidFill>
                  <a:srgbClr val="002060"/>
                </a:solidFill>
                <a:latin typeface="Gadugi" panose="020B0502040204020203" pitchFamily="34" charset="0"/>
                <a:ea typeface="Gadugi" panose="020B0502040204020203" pitchFamily="34" charset="0"/>
                <a:cs typeface="Arial" panose="020B0604020202020204" pitchFamily="34" charset="0"/>
              </a:rPr>
              <a:t>Salary: £28,000</a:t>
            </a:r>
            <a:endPar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endParaRPr>
          </a:p>
          <a:p>
            <a:endPar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endParaRPr>
          </a:p>
          <a:p>
            <a:r>
              <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rPr>
              <a:t>Location: </a:t>
            </a:r>
            <a:r>
              <a:rPr lang="en-US" sz="1600" dirty="0">
                <a:solidFill>
                  <a:srgbClr val="001F5B"/>
                </a:solidFill>
                <a:effectLst/>
                <a:latin typeface="Gadugi" panose="020B0502040204020203" pitchFamily="34" charset="0"/>
                <a:ea typeface="Gadugi" panose="020B0502040204020203" pitchFamily="34" charset="0"/>
              </a:rPr>
              <a:t>Remote working, ideally based in southern England, with expectations for some travel </a:t>
            </a:r>
            <a:endParaRPr lang="en-GB" sz="1600" dirty="0">
              <a:effectLst/>
              <a:latin typeface="Times New Roman" panose="02020603050405020304" pitchFamily="18" charset="0"/>
              <a:ea typeface="PMingLiU" panose="02020500000000000000" pitchFamily="18" charset="-120"/>
            </a:endParaRPr>
          </a:p>
          <a:p>
            <a:endPar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endParaRPr>
          </a:p>
          <a:p>
            <a:r>
              <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rPr>
              <a:t>Contract: 1-year fixed term</a:t>
            </a:r>
          </a:p>
          <a:p>
            <a:endPar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endParaRPr>
          </a:p>
          <a:p>
            <a:r>
              <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rPr>
              <a:t>Employer: Royal Star &amp; Garter</a:t>
            </a:r>
          </a:p>
          <a:p>
            <a:endPar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endParaRPr>
          </a:p>
          <a:p>
            <a:r>
              <a:rPr lang="en-US" sz="1600" dirty="0">
                <a:solidFill>
                  <a:srgbClr val="00205B"/>
                </a:solidFill>
                <a:latin typeface="Gadugi" panose="020B0502040204020203" pitchFamily="34" charset="0"/>
                <a:ea typeface="Gadugi" panose="020B0502040204020203" pitchFamily="34" charset="0"/>
                <a:cs typeface="Noto Sans" panose="020B0502040504020204" pitchFamily="34" charset="0"/>
              </a:rPr>
              <a:t>More information: </a:t>
            </a:r>
            <a:r>
              <a:rPr lang="en-US" sz="1600" u="sng" dirty="0">
                <a:solidFill>
                  <a:srgbClr val="0563C1"/>
                </a:solidFill>
                <a:effectLst/>
                <a:latin typeface="Gadugi" panose="020B0502040204020203" pitchFamily="34" charset="0"/>
                <a:ea typeface="Gadugi" panose="020B0502040204020203" pitchFamily="34" charset="0"/>
                <a:cs typeface="Calibri" panose="020F0502020204030204" pitchFamily="34" charset="0"/>
                <a:hlinkClick r:id="rId4"/>
              </a:rPr>
              <a:t>vff@starandgarter.org</a:t>
            </a:r>
            <a:endParaRPr lang="en-GB" sz="1600" u="sng" dirty="0">
              <a:solidFill>
                <a:srgbClr val="00205B"/>
              </a:solidFill>
              <a:latin typeface="Gadugi" panose="020B0502040204020203" pitchFamily="34" charset="0"/>
              <a:ea typeface="Gadugi" panose="020B0502040204020203" pitchFamily="34" charset="0"/>
              <a:cs typeface="Noto Sans" panose="020B0502040504020204" pitchFamily="34" charset="0"/>
            </a:endParaRPr>
          </a:p>
        </p:txBody>
      </p:sp>
      <p:sp>
        <p:nvSpPr>
          <p:cNvPr id="2" name="Slide Number Placeholder 1"/>
          <p:cNvSpPr>
            <a:spLocks noGrp="1"/>
          </p:cNvSpPr>
          <p:nvPr>
            <p:ph type="sldNum" sz="quarter" idx="12"/>
          </p:nvPr>
        </p:nvSpPr>
        <p:spPr/>
        <p:txBody>
          <a:bodyPr/>
          <a:lstStyle/>
          <a:p>
            <a:fld id="{9C741756-3A6C-425D-AA4D-A50BDEB0D971}" type="slidenum">
              <a:rPr lang="en-GB" smtClean="0"/>
              <a:t>2</a:t>
            </a:fld>
            <a:endParaRPr lang="en-GB" dirty="0"/>
          </a:p>
        </p:txBody>
      </p:sp>
      <p:sp>
        <p:nvSpPr>
          <p:cNvPr id="5" name="Rectangle 4">
            <a:extLst>
              <a:ext uri="{FF2B5EF4-FFF2-40B4-BE49-F238E27FC236}">
                <a16:creationId xmlns:a16="http://schemas.microsoft.com/office/drawing/2014/main" id="{8DA7E82F-16AA-2C9D-5BF9-219C46F8C571}"/>
              </a:ext>
            </a:extLst>
          </p:cNvPr>
          <p:cNvSpPr/>
          <p:nvPr/>
        </p:nvSpPr>
        <p:spPr>
          <a:xfrm>
            <a:off x="0" y="-11288"/>
            <a:ext cx="12208933" cy="1720819"/>
          </a:xfrm>
          <a:prstGeom prst="rect">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17F2196-10C6-FD61-A974-9CD685079C6E}"/>
              </a:ext>
            </a:extLst>
          </p:cNvPr>
          <p:cNvSpPr txBox="1"/>
          <p:nvPr/>
        </p:nvSpPr>
        <p:spPr>
          <a:xfrm>
            <a:off x="416781" y="461771"/>
            <a:ext cx="6186639"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Introduction</a:t>
            </a:r>
          </a:p>
        </p:txBody>
      </p:sp>
    </p:spTree>
    <p:extLst>
      <p:ext uri="{BB962C8B-B14F-4D97-AF65-F5344CB8AC3E}">
        <p14:creationId xmlns:p14="http://schemas.microsoft.com/office/powerpoint/2010/main" val="194020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DF6A45-A538-874C-B313-654B4228BEF8}"/>
              </a:ext>
            </a:extLst>
          </p:cNvPr>
          <p:cNvSpPr/>
          <p:nvPr/>
        </p:nvSpPr>
        <p:spPr>
          <a:xfrm>
            <a:off x="-2" y="-11287"/>
            <a:ext cx="12192002" cy="1342029"/>
          </a:xfrm>
          <a:prstGeom prst="rect">
            <a:avLst/>
          </a:prstGeom>
          <a:solidFill>
            <a:srgbClr val="86C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C635F9-D475-1E4E-A6BD-7E3D6F02E9B1}"/>
              </a:ext>
            </a:extLst>
          </p:cNvPr>
          <p:cNvSpPr txBox="1"/>
          <p:nvPr/>
        </p:nvSpPr>
        <p:spPr>
          <a:xfrm>
            <a:off x="373649" y="317859"/>
            <a:ext cx="6186639"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Job description</a:t>
            </a:r>
          </a:p>
        </p:txBody>
      </p:sp>
      <p:sp>
        <p:nvSpPr>
          <p:cNvPr id="22" name="TextBox 21">
            <a:extLst>
              <a:ext uri="{FF2B5EF4-FFF2-40B4-BE49-F238E27FC236}">
                <a16:creationId xmlns:a16="http://schemas.microsoft.com/office/drawing/2014/main" id="{AB4E1B01-6D6B-204E-93E4-CEE58D0C0B2C}"/>
              </a:ext>
            </a:extLst>
          </p:cNvPr>
          <p:cNvSpPr txBox="1"/>
          <p:nvPr/>
        </p:nvSpPr>
        <p:spPr>
          <a:xfrm>
            <a:off x="414510" y="1407310"/>
            <a:ext cx="7955546" cy="6302046"/>
          </a:xfrm>
          <a:prstGeom prst="rect">
            <a:avLst/>
          </a:prstGeom>
          <a:noFill/>
        </p:spPr>
        <p:txBody>
          <a:bodyPr wrap="square" rtlCol="0">
            <a:spAutoFit/>
          </a:bodyPr>
          <a:lstStyle/>
          <a:p>
            <a:pPr marR="54610">
              <a:lnSpc>
                <a:spcPct val="97000"/>
              </a:lnSpc>
            </a:pPr>
            <a:endPar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R="137160" fontAlgn="base">
              <a:lnSpc>
                <a:spcPts val="1455"/>
              </a:lnSpc>
              <a:spcBef>
                <a:spcPts val="1330"/>
              </a:spcBef>
              <a:spcAft>
                <a:spcPts val="0"/>
              </a:spcAft>
            </a:pPr>
            <a:r>
              <a:rPr lang="en-US" sz="1200" dirty="0">
                <a:solidFill>
                  <a:srgbClr val="001F5B"/>
                </a:solidFill>
                <a:effectLst/>
                <a:latin typeface="Gadugi" panose="020B0502040204020203" pitchFamily="34" charset="0"/>
                <a:ea typeface="Gadugi" panose="020B0502040204020203" pitchFamily="34" charset="0"/>
              </a:rPr>
              <a:t>Royal Star &amp; Garter (RSG) is working in partnership with Royal British Legion (RBL) and the Veterans Covenant Healthcare Alliance (VCHA) to deliver a Veteran Friendly Framework (VFF) for residential care and nursing homes across England. With over 25,000 veterans and their partners living in care homes that do not have a military focus, there is huge potential to use the VFF to make a difference to their wellbeing, social connections, and quality of life.</a:t>
            </a:r>
            <a:endParaRPr lang="en-GB" sz="1200" dirty="0">
              <a:effectLst/>
              <a:latin typeface="Times New Roman" panose="02020603050405020304" pitchFamily="18" charset="0"/>
              <a:ea typeface="PMingLiU" panose="02020500000000000000" pitchFamily="18" charset="-120"/>
            </a:endParaRPr>
          </a:p>
          <a:p>
            <a:pPr marR="594360" fontAlgn="base">
              <a:lnSpc>
                <a:spcPts val="1415"/>
              </a:lnSpc>
              <a:spcBef>
                <a:spcPts val="1465"/>
              </a:spcBef>
              <a:spcAft>
                <a:spcPts val="0"/>
              </a:spcAft>
            </a:pPr>
            <a:r>
              <a:rPr lang="en-US" sz="1200" dirty="0">
                <a:solidFill>
                  <a:srgbClr val="001F5B"/>
                </a:solidFill>
                <a:effectLst/>
                <a:latin typeface="Gadugi" panose="020B0502040204020203" pitchFamily="34" charset="0"/>
                <a:ea typeface="Gadugi" panose="020B0502040204020203" pitchFamily="34" charset="0"/>
              </a:rPr>
              <a:t>You will support care home providers nationally in delivering best practice in support of veterans and their partners to ensure that those who have served in the Armed Forces, whether regular or reserves can access appropriate services.</a:t>
            </a:r>
            <a:endParaRPr lang="en-GB" sz="1200" dirty="0">
              <a:effectLst/>
              <a:latin typeface="Times New Roman" panose="02020603050405020304" pitchFamily="18" charset="0"/>
              <a:ea typeface="PMingLiU" panose="02020500000000000000" pitchFamily="18" charset="-120"/>
            </a:endParaRPr>
          </a:p>
          <a:p>
            <a:pPr marL="342900" marR="3810" lvl="0" indent="-342900">
              <a:spcAft>
                <a:spcPts val="0"/>
              </a:spcAft>
              <a:buFont typeface="Symbol" panose="05050102010706020507" pitchFamily="18" charset="2"/>
              <a:buChar char=""/>
              <a:tabLst>
                <a:tab pos="228600" algn="l"/>
              </a:tabLst>
            </a:pP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a:lnSpc>
                <a:spcPts val="305"/>
              </a:lnSpc>
            </a:pPr>
            <a:r>
              <a:rPr lang="en-GB" sz="2000" dirty="0">
                <a:effectLst/>
                <a:latin typeface="Gadugi" panose="020B0502040204020203" pitchFamily="34" charset="0"/>
                <a:ea typeface="Times New Roman" panose="02020603050405020304" pitchFamily="18" charset="0"/>
                <a:cs typeface="Arial" panose="020B0604020202020204" pitchFamily="34" charset="0"/>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228600" lvl="0" indent="-228600" fontAlgn="base">
              <a:lnSpc>
                <a:spcPts val="1455"/>
              </a:lnSpc>
              <a:spcBef>
                <a:spcPts val="295"/>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Deliver on the VFF project plan and milestones and report regularly against agreed </a:t>
            </a:r>
            <a:r>
              <a:rPr lang="en-US" sz="1200" dirty="0">
                <a:solidFill>
                  <a:srgbClr val="001F5B"/>
                </a:solidFill>
                <a:effectLst/>
                <a:latin typeface="Gadugi" panose="020B0502040204020203" pitchFamily="34" charset="0"/>
                <a:ea typeface="Gadugi" panose="020B0502040204020203" pitchFamily="34" charset="0"/>
              </a:rPr>
              <a:t>performance indicators and targets</a:t>
            </a:r>
            <a:endParaRPr lang="en-GB" sz="1200" dirty="0">
              <a:effectLst/>
              <a:latin typeface="Gadugi" panose="020B0502040204020203" pitchFamily="34" charset="0"/>
              <a:ea typeface="Gadugi" panose="020B0502040204020203" pitchFamily="34" charset="0"/>
            </a:endParaRPr>
          </a:p>
          <a:p>
            <a:pPr marL="228600" lvl="0" indent="-228600" fontAlgn="base">
              <a:lnSpc>
                <a:spcPts val="1455"/>
              </a:lnSpc>
              <a:spcBef>
                <a:spcPts val="15"/>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Ensuring a high standard of work supporting the delivery of the</a:t>
            </a:r>
            <a:r>
              <a:rPr lang="en-US" sz="1200" dirty="0">
                <a:solidFill>
                  <a:srgbClr val="001F5B"/>
                </a:solidFill>
                <a:effectLst/>
                <a:latin typeface="Gadugi" panose="020B0502040204020203" pitchFamily="34" charset="0"/>
                <a:ea typeface="Gadugi" panose="020B0502040204020203" pitchFamily="34" charset="0"/>
              </a:rPr>
              <a:t> </a:t>
            </a:r>
            <a:r>
              <a:rPr lang="en-US" sz="1200" dirty="0" err="1">
                <a:solidFill>
                  <a:srgbClr val="001F5B"/>
                </a:solidFill>
                <a:effectLst/>
                <a:latin typeface="Gadugi" panose="020B0502040204020203" pitchFamily="34" charset="0"/>
                <a:ea typeface="Gadugi" panose="020B0502040204020203" pitchFamily="34" charset="0"/>
              </a:rPr>
              <a:t>programme</a:t>
            </a:r>
            <a:r>
              <a:rPr lang="en-US" sz="1200" dirty="0">
                <a:solidFill>
                  <a:srgbClr val="001F5B"/>
                </a:solidFill>
                <a:effectLst/>
                <a:latin typeface="Gadugi" panose="020B0502040204020203" pitchFamily="34" charset="0"/>
                <a:ea typeface="Gadugi" panose="020B0502040204020203" pitchFamily="34" charset="0"/>
              </a:rPr>
              <a:t> to time, to appropriate quality standards, and in a cost-effective manner.</a:t>
            </a:r>
            <a:endParaRPr lang="en-GB" sz="1200" dirty="0">
              <a:effectLst/>
              <a:latin typeface="Gadugi" panose="020B0502040204020203" pitchFamily="34" charset="0"/>
              <a:ea typeface="Gadugi" panose="020B0502040204020203" pitchFamily="34" charset="0"/>
            </a:endParaRPr>
          </a:p>
          <a:p>
            <a:pPr marL="228600" marR="182880" lvl="0" indent="-228600" fontAlgn="base">
              <a:lnSpc>
                <a:spcPts val="1455"/>
              </a:lnSpc>
              <a:spcBef>
                <a:spcPts val="50"/>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Identify and contact care homes and groups of care providers to engage with the VFF </a:t>
            </a:r>
            <a:r>
              <a:rPr lang="en-US" sz="1200" spc="0" dirty="0" err="1">
                <a:solidFill>
                  <a:srgbClr val="001F5B"/>
                </a:solidFill>
                <a:effectLst/>
                <a:latin typeface="Gadugi" panose="020B0502040204020203" pitchFamily="34" charset="0"/>
                <a:ea typeface="Gadugi" panose="020B0502040204020203" pitchFamily="34" charset="0"/>
              </a:rPr>
              <a:t>programme</a:t>
            </a:r>
            <a:endParaRPr lang="en-GB" sz="1200" spc="0" dirty="0">
              <a:effectLst/>
              <a:latin typeface="Gadugi" panose="020B0502040204020203" pitchFamily="34" charset="0"/>
              <a:ea typeface="Gadugi" panose="020B0502040204020203" pitchFamily="34" charset="0"/>
            </a:endParaRPr>
          </a:p>
          <a:p>
            <a:pPr marL="228600" marR="182880" lvl="0" indent="-228600" fontAlgn="base">
              <a:lnSpc>
                <a:spcPts val="1455"/>
              </a:lnSpc>
              <a:spcBef>
                <a:spcPts val="50"/>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Maintain the </a:t>
            </a:r>
            <a:r>
              <a:rPr lang="en-US" sz="1200" spc="0" dirty="0" err="1">
                <a:solidFill>
                  <a:srgbClr val="001F5B"/>
                </a:solidFill>
                <a:effectLst/>
                <a:latin typeface="Gadugi" panose="020B0502040204020203" pitchFamily="34" charset="0"/>
                <a:ea typeface="Gadugi" panose="020B0502040204020203" pitchFamily="34" charset="0"/>
              </a:rPr>
              <a:t>programme’s</a:t>
            </a:r>
            <a:r>
              <a:rPr lang="en-US" sz="1200" spc="0" dirty="0">
                <a:solidFill>
                  <a:srgbClr val="001F5B"/>
                </a:solidFill>
                <a:effectLst/>
                <a:latin typeface="Gadugi" panose="020B0502040204020203" pitchFamily="34" charset="0"/>
                <a:ea typeface="Gadugi" panose="020B0502040204020203" pitchFamily="34" charset="0"/>
              </a:rPr>
              <a:t> contact databases; and act as a contact point for enquiring and accredited </a:t>
            </a:r>
            <a:r>
              <a:rPr lang="en-US" sz="1200" spc="0" dirty="0" err="1">
                <a:solidFill>
                  <a:srgbClr val="001F5B"/>
                </a:solidFill>
                <a:effectLst/>
                <a:latin typeface="Gadugi" panose="020B0502040204020203" pitchFamily="34" charset="0"/>
                <a:ea typeface="Gadugi" panose="020B0502040204020203" pitchFamily="34" charset="0"/>
              </a:rPr>
              <a:t>organisations</a:t>
            </a:r>
            <a:r>
              <a:rPr lang="en-US" sz="1200" spc="0" dirty="0">
                <a:solidFill>
                  <a:srgbClr val="001F5B"/>
                </a:solidFill>
                <a:effectLst/>
                <a:latin typeface="Gadugi" panose="020B0502040204020203" pitchFamily="34" charset="0"/>
                <a:ea typeface="Gadugi" panose="020B0502040204020203" pitchFamily="34" charset="0"/>
              </a:rPr>
              <a:t>, providing guidance, support and training as required.</a:t>
            </a:r>
            <a:endParaRPr lang="en-GB" sz="1200" spc="0" dirty="0">
              <a:effectLst/>
              <a:latin typeface="Gadugi" panose="020B0502040204020203" pitchFamily="34" charset="0"/>
              <a:ea typeface="Gadugi" panose="020B0502040204020203" pitchFamily="34" charset="0"/>
            </a:endParaRPr>
          </a:p>
          <a:p>
            <a:pPr marL="228600" lvl="0" indent="-228600" fontAlgn="base">
              <a:lnSpc>
                <a:spcPts val="1455"/>
              </a:lnSpc>
              <a:spcBef>
                <a:spcPts val="5"/>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Identify best practice to be shared across the </a:t>
            </a:r>
            <a:r>
              <a:rPr lang="en-US" sz="1200" spc="0" dirty="0" err="1">
                <a:solidFill>
                  <a:srgbClr val="001F5B"/>
                </a:solidFill>
                <a:effectLst/>
                <a:latin typeface="Gadugi" panose="020B0502040204020203" pitchFamily="34" charset="0"/>
                <a:ea typeface="Gadugi" panose="020B0502040204020203" pitchFamily="34" charset="0"/>
              </a:rPr>
              <a:t>programme</a:t>
            </a:r>
            <a:r>
              <a:rPr lang="en-US" sz="1200" spc="0" dirty="0">
                <a:solidFill>
                  <a:srgbClr val="001F5B"/>
                </a:solidFill>
                <a:effectLst/>
                <a:latin typeface="Gadugi" panose="020B0502040204020203" pitchFamily="34" charset="0"/>
                <a:ea typeface="Gadugi" panose="020B0502040204020203" pitchFamily="34" charset="0"/>
              </a:rPr>
              <a:t>.</a:t>
            </a:r>
            <a:endParaRPr lang="en-GB" sz="1200" spc="0" dirty="0">
              <a:effectLst/>
              <a:latin typeface="Gadugi" panose="020B0502040204020203" pitchFamily="34" charset="0"/>
              <a:ea typeface="Gadugi" panose="020B0502040204020203" pitchFamily="34" charset="0"/>
            </a:endParaRPr>
          </a:p>
          <a:p>
            <a:pPr marL="228600" marR="91440" lvl="0" indent="-228600" fontAlgn="base">
              <a:lnSpc>
                <a:spcPts val="1455"/>
              </a:lnSpc>
              <a:spcBef>
                <a:spcPts val="20"/>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Coordinate the delivery of Armed Forces awareness across care homes, including coordinating speakers, presentations etc. for events if required.</a:t>
            </a:r>
            <a:endParaRPr lang="en-GB" sz="1200" spc="0" dirty="0">
              <a:effectLst/>
              <a:latin typeface="Gadugi" panose="020B0502040204020203" pitchFamily="34" charset="0"/>
              <a:ea typeface="Gadugi" panose="020B0502040204020203" pitchFamily="34" charset="0"/>
            </a:endParaRPr>
          </a:p>
          <a:p>
            <a:pPr marL="228600" marR="320040" lvl="0" indent="-228600" fontAlgn="base">
              <a:lnSpc>
                <a:spcPts val="1455"/>
              </a:lnSpc>
              <a:spcBef>
                <a:spcPts val="20"/>
              </a:spcBef>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Work with stakeholders and build rapport with local/regional statutory services for the Armed Forces community.</a:t>
            </a:r>
            <a:endParaRPr lang="en-GB" sz="1200" spc="0" dirty="0">
              <a:effectLst/>
              <a:latin typeface="Gadugi" panose="020B0502040204020203" pitchFamily="34" charset="0"/>
              <a:ea typeface="Gadugi" panose="020B0502040204020203" pitchFamily="34" charset="0"/>
            </a:endParaRPr>
          </a:p>
          <a:p>
            <a:pPr marL="228600" marR="274320" lvl="0" indent="-228600" fontAlgn="base">
              <a:spcAft>
                <a:spcPts val="0"/>
              </a:spcAft>
              <a:buClr>
                <a:srgbClr val="001F5B"/>
              </a:buClr>
              <a:buSzPts val="1100"/>
              <a:buFont typeface="+mj-lt"/>
              <a:buAutoNum type="arabicPeriod"/>
              <a:tabLst>
                <a:tab pos="228600" algn="l"/>
              </a:tabLst>
            </a:pPr>
            <a:r>
              <a:rPr lang="en-US" sz="1200" spc="0" dirty="0">
                <a:solidFill>
                  <a:srgbClr val="001F5B"/>
                </a:solidFill>
                <a:effectLst/>
                <a:latin typeface="Gadugi" panose="020B0502040204020203" pitchFamily="34" charset="0"/>
                <a:ea typeface="Gadugi" panose="020B0502040204020203" pitchFamily="34" charset="0"/>
              </a:rPr>
              <a:t>Support the </a:t>
            </a:r>
            <a:r>
              <a:rPr lang="en-US" sz="1200" spc="0" dirty="0" err="1">
                <a:solidFill>
                  <a:srgbClr val="001F5B"/>
                </a:solidFill>
                <a:effectLst/>
                <a:latin typeface="Gadugi" panose="020B0502040204020203" pitchFamily="34" charset="0"/>
                <a:ea typeface="Gadugi" panose="020B0502040204020203" pitchFamily="34" charset="0"/>
              </a:rPr>
              <a:t>Programme</a:t>
            </a:r>
            <a:r>
              <a:rPr lang="en-US" sz="1200" spc="0" dirty="0">
                <a:solidFill>
                  <a:srgbClr val="001F5B"/>
                </a:solidFill>
                <a:effectLst/>
                <a:latin typeface="Gadugi" panose="020B0502040204020203" pitchFamily="34" charset="0"/>
                <a:ea typeface="Gadugi" panose="020B0502040204020203" pitchFamily="34" charset="0"/>
              </a:rPr>
              <a:t> Lead on the overall delivery and evaluation of the </a:t>
            </a:r>
            <a:r>
              <a:rPr lang="en-US" sz="1200" spc="0" dirty="0" err="1">
                <a:solidFill>
                  <a:srgbClr val="001F5B"/>
                </a:solidFill>
                <a:effectLst/>
                <a:latin typeface="Gadugi" panose="020B0502040204020203" pitchFamily="34" charset="0"/>
                <a:ea typeface="Gadugi" panose="020B0502040204020203" pitchFamily="34" charset="0"/>
              </a:rPr>
              <a:t>programme</a:t>
            </a:r>
            <a:r>
              <a:rPr lang="en-US" sz="1200" spc="0" dirty="0">
                <a:solidFill>
                  <a:srgbClr val="001F5B"/>
                </a:solidFill>
                <a:effectLst/>
                <a:latin typeface="Gadugi" panose="020B0502040204020203" pitchFamily="34" charset="0"/>
                <a:ea typeface="Gadugi" panose="020B0502040204020203" pitchFamily="34" charset="0"/>
              </a:rPr>
              <a:t>, including attending meetings and taking minutes/notes as needed.</a:t>
            </a:r>
            <a:endParaRPr lang="en-GB" sz="1200" spc="0" dirty="0">
              <a:effectLst/>
              <a:latin typeface="Gadugi" panose="020B0502040204020203" pitchFamily="34" charset="0"/>
              <a:ea typeface="Gadugi" panose="020B0502040204020203" pitchFamily="34" charset="0"/>
            </a:endParaRPr>
          </a:p>
          <a:p>
            <a:pPr marL="228600" indent="-228600">
              <a:buFont typeface="+mj-lt"/>
              <a:buAutoNum type="arabicPeriod"/>
            </a:pPr>
            <a:r>
              <a:rPr lang="en-US" sz="1200" dirty="0">
                <a:solidFill>
                  <a:srgbClr val="001F5B"/>
                </a:solidFill>
                <a:effectLst/>
                <a:latin typeface="Gadugi" panose="020B0502040204020203" pitchFamily="34" charset="0"/>
                <a:ea typeface="Gadugi" panose="020B0502040204020203" pitchFamily="34" charset="0"/>
                <a:cs typeface="Times New Roman" panose="02020603050405020304" pitchFamily="18" charset="0"/>
              </a:rPr>
              <a:t>Any other reasonable management requests. </a:t>
            </a:r>
            <a:endParaRPr lang="en-GB" sz="1200" dirty="0">
              <a:effectLst/>
              <a:latin typeface="Gadugi" panose="020B0502040204020203" pitchFamily="34" charset="0"/>
              <a:ea typeface="Gadugi" panose="020B0502040204020203" pitchFamily="34" charset="0"/>
              <a:cs typeface="Arial" panose="020B0604020202020204" pitchFamily="34" charset="0"/>
            </a:endParaRPr>
          </a:p>
          <a:p>
            <a:pPr marL="342900" marR="3810" lvl="0" indent="-342900">
              <a:spcAft>
                <a:spcPts val="0"/>
              </a:spcAft>
              <a:buFont typeface="Symbol" panose="05050102010706020507" pitchFamily="18" charset="2"/>
              <a:buChar char=""/>
              <a:tabLst>
                <a:tab pos="228600" algn="l"/>
              </a:tabLst>
            </a:pPr>
            <a:endParaRPr lang="en-GB" sz="1400" dirty="0">
              <a:effectLst/>
              <a:latin typeface="Gadugi" panose="020B0502040204020203" pitchFamily="34" charset="0"/>
              <a:ea typeface="Gadugi" panose="020B0502040204020203" pitchFamily="34" charset="0"/>
              <a:cs typeface="Arial" panose="020B0604020202020204" pitchFamily="34" charset="0"/>
            </a:endParaRPr>
          </a:p>
          <a:p>
            <a:pPr marL="228600" marR="3810">
              <a:lnSpc>
                <a:spcPct val="115000"/>
              </a:lnSpc>
              <a:spcAft>
                <a:spcPts val="0"/>
              </a:spcAft>
              <a:tabLst>
                <a:tab pos="228600" algn="l"/>
              </a:tabLst>
            </a:pPr>
            <a:r>
              <a:rPr lang="en-GB" sz="1400" dirty="0">
                <a:solidFill>
                  <a:schemeClr val="accent1">
                    <a:lumMod val="50000"/>
                  </a:schemeClr>
                </a:solidFill>
                <a:effectLst/>
                <a:latin typeface="Gadugi" panose="020B0502040204020203" pitchFamily="34" charset="0"/>
                <a:ea typeface="Gadugi" panose="020B0502040204020203" pitchFamily="34" charset="0"/>
                <a:cs typeface="Arial" panose="020B0604020202020204" pitchFamily="34" charset="0"/>
              </a:rPr>
              <a:t> </a:t>
            </a:r>
          </a:p>
          <a:p>
            <a:pPr marL="342900" marR="3810" lvl="0" indent="-342900">
              <a:spcAft>
                <a:spcPts val="0"/>
              </a:spcAft>
              <a:buFont typeface="Symbol" panose="05050102010706020507" pitchFamily="18" charset="2"/>
              <a:buChar char=""/>
              <a:tabLst>
                <a:tab pos="228600" algn="l"/>
              </a:tabLst>
            </a:pPr>
            <a:endParaRPr lang="en-GB" sz="1200" dirty="0">
              <a:solidFill>
                <a:srgbClr val="333F50"/>
              </a:solidFill>
              <a:effectLst/>
              <a:latin typeface="Gadugi" panose="020B0502040204020203" pitchFamily="34" charset="0"/>
              <a:ea typeface="Calibri" panose="020F0502020204030204" pitchFamily="34" charset="0"/>
              <a:cs typeface="Arial" panose="020B0604020202020204" pitchFamily="34" charset="0"/>
            </a:endParaRPr>
          </a:p>
          <a:p>
            <a:pPr marR="54610">
              <a:lnSpc>
                <a:spcPct val="97000"/>
              </a:lnSpc>
            </a:pPr>
            <a:endParaRPr lang="en-GB" sz="1200" dirty="0">
              <a:effectLst/>
              <a:latin typeface="Gadugi" panose="020B0502040204020203" pitchFamily="34" charset="0"/>
              <a:ea typeface="Calibri" panose="020F0502020204030204" pitchFamily="34" charset="0"/>
              <a:cs typeface="Arial" panose="020B0604020202020204" pitchFamily="34" charset="0"/>
            </a:endParaRPr>
          </a:p>
          <a:p>
            <a:pPr marL="171450" marR="54610" indent="-171450">
              <a:lnSpc>
                <a:spcPct val="97000"/>
              </a:lnSpc>
              <a:buFont typeface="Arial" panose="020B0604020202020204" pitchFamily="34" charset="0"/>
              <a:buChar char="•"/>
            </a:pPr>
            <a:endParaRPr lang="en-US" sz="12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p:txBody>
      </p:sp>
      <p:sp>
        <p:nvSpPr>
          <p:cNvPr id="3" name="TextBox 2"/>
          <p:cNvSpPr txBox="1"/>
          <p:nvPr/>
        </p:nvSpPr>
        <p:spPr>
          <a:xfrm rot="16200000">
            <a:off x="-1889657" y="4697166"/>
            <a:ext cx="4044662" cy="277001"/>
          </a:xfrm>
          <a:prstGeom prst="rect">
            <a:avLst/>
          </a:prstGeom>
          <a:solidFill>
            <a:srgbClr val="B6DED7"/>
          </a:solidFill>
        </p:spPr>
        <p:txBody>
          <a:bodyPr wrap="square" rtlCol="0">
            <a:spAutoFit/>
          </a:bodyPr>
          <a:lstStyle/>
          <a:p>
            <a:pPr algn="ctr"/>
            <a:r>
              <a:rPr lang="en-US" sz="1200" b="1" dirty="0">
                <a:solidFill>
                  <a:srgbClr val="00205B"/>
                </a:solidFill>
                <a:latin typeface="Gadugi" panose="020B0502040204020203" pitchFamily="34" charset="0"/>
              </a:rPr>
              <a:t>Key responsibilities</a:t>
            </a:r>
            <a:endParaRPr lang="en-GB" sz="1200" b="1" dirty="0">
              <a:solidFill>
                <a:srgbClr val="00205B"/>
              </a:solidFill>
              <a:latin typeface="Gadugi" panose="020B0502040204020203" pitchFamily="34" charset="0"/>
            </a:endParaRPr>
          </a:p>
        </p:txBody>
      </p:sp>
      <p:sp>
        <p:nvSpPr>
          <p:cNvPr id="24" name="TextBox 23"/>
          <p:cNvSpPr txBox="1"/>
          <p:nvPr/>
        </p:nvSpPr>
        <p:spPr>
          <a:xfrm rot="16200000">
            <a:off x="-611594" y="1933539"/>
            <a:ext cx="1482597" cy="277000"/>
          </a:xfrm>
          <a:prstGeom prst="rect">
            <a:avLst/>
          </a:prstGeom>
          <a:solidFill>
            <a:srgbClr val="B9E5F0"/>
          </a:solidFill>
          <a:ln>
            <a:noFill/>
          </a:ln>
        </p:spPr>
        <p:txBody>
          <a:bodyPr wrap="square" rtlCol="0">
            <a:spAutoFit/>
          </a:bodyPr>
          <a:lstStyle/>
          <a:p>
            <a:pPr algn="ctr"/>
            <a:r>
              <a:rPr lang="en-US" sz="1200" b="1" dirty="0">
                <a:solidFill>
                  <a:srgbClr val="00205B"/>
                </a:solidFill>
                <a:latin typeface="Gadugi" panose="020B0502040204020203" pitchFamily="34" charset="0"/>
              </a:rPr>
              <a:t>Purpose</a:t>
            </a:r>
            <a:endParaRPr lang="en-GB" sz="1200" b="1" dirty="0">
              <a:solidFill>
                <a:srgbClr val="00205B"/>
              </a:solidFill>
              <a:latin typeface="Gadugi" panose="020B0502040204020203" pitchFamily="34" charset="0"/>
            </a:endParaRPr>
          </a:p>
        </p:txBody>
      </p:sp>
      <p:sp>
        <p:nvSpPr>
          <p:cNvPr id="2" name="Slide Number Placeholder 1"/>
          <p:cNvSpPr>
            <a:spLocks noGrp="1"/>
          </p:cNvSpPr>
          <p:nvPr>
            <p:ph type="sldNum" sz="quarter" idx="12"/>
          </p:nvPr>
        </p:nvSpPr>
        <p:spPr/>
        <p:txBody>
          <a:bodyPr/>
          <a:lstStyle/>
          <a:p>
            <a:fld id="{9C741756-3A6C-425D-AA4D-A50BDEB0D971}" type="slidenum">
              <a:rPr lang="en-GB" smtClean="0"/>
              <a:t>3</a:t>
            </a:fld>
            <a:endParaRPr lang="en-GB"/>
          </a:p>
        </p:txBody>
      </p:sp>
      <p:sp>
        <p:nvSpPr>
          <p:cNvPr id="11" name="Rectangle 10">
            <a:extLst>
              <a:ext uri="{FF2B5EF4-FFF2-40B4-BE49-F238E27FC236}">
                <a16:creationId xmlns:a16="http://schemas.microsoft.com/office/drawing/2014/main" id="{BEDF6A45-A538-874C-B313-654B4228BEF8}"/>
              </a:ext>
            </a:extLst>
          </p:cNvPr>
          <p:cNvSpPr/>
          <p:nvPr/>
        </p:nvSpPr>
        <p:spPr>
          <a:xfrm>
            <a:off x="8540495" y="1330742"/>
            <a:ext cx="3645161" cy="5527258"/>
          </a:xfrm>
          <a:prstGeom prst="rect">
            <a:avLst/>
          </a:prstGeom>
          <a:solidFill>
            <a:srgbClr val="86C8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C791FF3-0F45-F645-A537-CE7D1440910F}"/>
              </a:ext>
            </a:extLst>
          </p:cNvPr>
          <p:cNvPicPr>
            <a:picLocks noChangeAspect="1"/>
          </p:cNvPicPr>
          <p:nvPr/>
        </p:nvPicPr>
        <p:blipFill>
          <a:blip r:embed="rId3">
            <a:alphaModFix amt="20000"/>
          </a:blip>
          <a:stretch>
            <a:fillRect/>
          </a:stretch>
        </p:blipFill>
        <p:spPr>
          <a:xfrm>
            <a:off x="9518904" y="2983499"/>
            <a:ext cx="2706962" cy="3908368"/>
          </a:xfrm>
          <a:prstGeom prst="rect">
            <a:avLst/>
          </a:prstGeom>
          <a:noFill/>
        </p:spPr>
      </p:pic>
      <p:sp>
        <p:nvSpPr>
          <p:cNvPr id="12" name="TextBox 11">
            <a:extLst>
              <a:ext uri="{FF2B5EF4-FFF2-40B4-BE49-F238E27FC236}">
                <a16:creationId xmlns:a16="http://schemas.microsoft.com/office/drawing/2014/main" id="{34C635F9-D475-1E4E-A6BD-7E3D6F02E9B1}"/>
              </a:ext>
            </a:extLst>
          </p:cNvPr>
          <p:cNvSpPr txBox="1"/>
          <p:nvPr/>
        </p:nvSpPr>
        <p:spPr>
          <a:xfrm>
            <a:off x="8686800" y="1460309"/>
            <a:ext cx="3328416" cy="3795591"/>
          </a:xfrm>
          <a:prstGeom prst="rect">
            <a:avLst/>
          </a:prstGeom>
          <a:noFill/>
        </p:spPr>
        <p:txBody>
          <a:bodyPr wrap="square" rtlCol="0">
            <a:spAutoFit/>
          </a:bodyPr>
          <a:lstStyle/>
          <a:p>
            <a:r>
              <a:rPr lang="en-US" sz="2800" dirty="0">
                <a:solidFill>
                  <a:srgbClr val="00205B"/>
                </a:solidFill>
                <a:latin typeface="Gadugi" panose="020B0502040204020203" pitchFamily="34" charset="0"/>
                <a:ea typeface="Gadugi" panose="020B0502040204020203" pitchFamily="34" charset="0"/>
                <a:cs typeface="Noto Sans Medium" panose="020B0502040504020204" pitchFamily="34" charset="0"/>
              </a:rPr>
              <a:t>To apply</a:t>
            </a:r>
          </a:p>
          <a:p>
            <a:pPr>
              <a:lnSpc>
                <a:spcPct val="150000"/>
              </a:lnSpc>
            </a:pPr>
            <a:endParaRPr lang="en-US" dirty="0">
              <a:solidFill>
                <a:srgbClr val="00205B"/>
              </a:solidFill>
              <a:latin typeface="Gadugi" panose="020B0502040204020203" pitchFamily="34" charset="0"/>
              <a:ea typeface="Gadugi" panose="020B0502040204020203" pitchFamily="34" charset="0"/>
              <a:cs typeface="Noto Sans Medium" panose="020B0502040504020204" pitchFamily="34" charset="0"/>
            </a:endParaRPr>
          </a:p>
          <a:p>
            <a:pPr>
              <a:lnSpc>
                <a:spcPct val="150000"/>
              </a:lnSpc>
            </a:pPr>
            <a:r>
              <a:rPr lang="en-US" dirty="0">
                <a:solidFill>
                  <a:srgbClr val="00205B"/>
                </a:solidFill>
                <a:latin typeface="Gadugi" panose="020B0502040204020203" pitchFamily="34" charset="0"/>
                <a:ea typeface="Gadugi" panose="020B0502040204020203" pitchFamily="34" charset="0"/>
                <a:cs typeface="Noto Sans Medium" panose="020B0502040504020204" pitchFamily="34" charset="0"/>
              </a:rPr>
              <a:t>Send your CV and a covering statement of no more than two sides explaining your interest in the role and how you meet the person specification to: </a:t>
            </a:r>
            <a:r>
              <a:rPr lang="en-US" dirty="0">
                <a:solidFill>
                  <a:srgbClr val="00205B"/>
                </a:solidFill>
                <a:latin typeface="Gadugi" panose="020B0502040204020203" pitchFamily="34" charset="0"/>
                <a:ea typeface="Gadugi" panose="020B0502040204020203" pitchFamily="34" charset="0"/>
                <a:cs typeface="Noto Sans Medium" panose="020B0502040504020204" pitchFamily="34" charset="0"/>
                <a:hlinkClick r:id="rId4"/>
              </a:rPr>
              <a:t>ajla.Dizdarevic@starandgarter.org</a:t>
            </a:r>
            <a:r>
              <a:rPr lang="en-US" dirty="0">
                <a:solidFill>
                  <a:srgbClr val="00205B"/>
                </a:solidFill>
                <a:latin typeface="Gadugi" panose="020B0502040204020203" pitchFamily="34" charset="0"/>
                <a:ea typeface="Gadugi" panose="020B0502040204020203" pitchFamily="34" charset="0"/>
                <a:cs typeface="Noto Sans Medium" panose="020B0502040504020204" pitchFamily="34" charset="0"/>
              </a:rPr>
              <a:t> </a:t>
            </a:r>
            <a:endParaRPr lang="en-US" dirty="0">
              <a:solidFill>
                <a:srgbClr val="00205B"/>
              </a:solidFill>
              <a:highlight>
                <a:srgbClr val="FFFF00"/>
              </a:highlight>
              <a:latin typeface="Gadugi" panose="020B0502040204020203" pitchFamily="34" charset="0"/>
              <a:ea typeface="Gadugi" panose="020B0502040204020203" pitchFamily="34" charset="0"/>
              <a:cs typeface="Noto Sans Medium" panose="020B0502040504020204" pitchFamily="34" charset="0"/>
            </a:endParaRPr>
          </a:p>
        </p:txBody>
      </p:sp>
    </p:spTree>
    <p:extLst>
      <p:ext uri="{BB962C8B-B14F-4D97-AF65-F5344CB8AC3E}">
        <p14:creationId xmlns:p14="http://schemas.microsoft.com/office/powerpoint/2010/main" val="330678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DF6A45-A538-874C-B313-654B4228BEF8}"/>
              </a:ext>
            </a:extLst>
          </p:cNvPr>
          <p:cNvSpPr/>
          <p:nvPr/>
        </p:nvSpPr>
        <p:spPr>
          <a:xfrm>
            <a:off x="-2" y="-11287"/>
            <a:ext cx="12192002" cy="1342029"/>
          </a:xfrm>
          <a:prstGeom prst="rect">
            <a:avLst/>
          </a:prstGeom>
          <a:solidFill>
            <a:srgbClr val="86C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C635F9-D475-1E4E-A6BD-7E3D6F02E9B1}"/>
              </a:ext>
            </a:extLst>
          </p:cNvPr>
          <p:cNvSpPr txBox="1"/>
          <p:nvPr/>
        </p:nvSpPr>
        <p:spPr>
          <a:xfrm>
            <a:off x="373649" y="317859"/>
            <a:ext cx="7855951"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Job description - continued</a:t>
            </a:r>
          </a:p>
        </p:txBody>
      </p:sp>
      <p:sp>
        <p:nvSpPr>
          <p:cNvPr id="3" name="TextBox 2"/>
          <p:cNvSpPr txBox="1"/>
          <p:nvPr/>
        </p:nvSpPr>
        <p:spPr>
          <a:xfrm rot="16200000">
            <a:off x="-693705" y="2018619"/>
            <a:ext cx="1652762" cy="277001"/>
          </a:xfrm>
          <a:prstGeom prst="rect">
            <a:avLst/>
          </a:prstGeom>
          <a:solidFill>
            <a:srgbClr val="B6DED7"/>
          </a:solidFill>
        </p:spPr>
        <p:txBody>
          <a:bodyPr wrap="square" rtlCol="0">
            <a:spAutoFit/>
          </a:bodyPr>
          <a:lstStyle/>
          <a:p>
            <a:pPr algn="ctr"/>
            <a:r>
              <a:rPr lang="en-US" sz="1200" b="1" dirty="0">
                <a:solidFill>
                  <a:srgbClr val="00205B"/>
                </a:solidFill>
                <a:latin typeface="Gadugi" panose="020B0502040204020203" pitchFamily="34" charset="0"/>
              </a:rPr>
              <a:t>Key responsibilities</a:t>
            </a:r>
            <a:endParaRPr lang="en-GB" sz="1200" b="1" dirty="0">
              <a:solidFill>
                <a:srgbClr val="00205B"/>
              </a:solidFill>
              <a:latin typeface="Gadugi" panose="020B0502040204020203" pitchFamily="34" charset="0"/>
            </a:endParaRPr>
          </a:p>
        </p:txBody>
      </p:sp>
      <p:sp>
        <p:nvSpPr>
          <p:cNvPr id="2" name="Slide Number Placeholder 1"/>
          <p:cNvSpPr>
            <a:spLocks noGrp="1"/>
          </p:cNvSpPr>
          <p:nvPr>
            <p:ph type="sldNum" sz="quarter" idx="12"/>
          </p:nvPr>
        </p:nvSpPr>
        <p:spPr/>
        <p:txBody>
          <a:bodyPr/>
          <a:lstStyle/>
          <a:p>
            <a:fld id="{9C741756-3A6C-425D-AA4D-A50BDEB0D971}" type="slidenum">
              <a:rPr lang="en-GB" smtClean="0"/>
              <a:t>4</a:t>
            </a:fld>
            <a:endParaRPr lang="en-GB"/>
          </a:p>
        </p:txBody>
      </p:sp>
      <p:sp>
        <p:nvSpPr>
          <p:cNvPr id="11" name="Rectangle 10">
            <a:extLst>
              <a:ext uri="{FF2B5EF4-FFF2-40B4-BE49-F238E27FC236}">
                <a16:creationId xmlns:a16="http://schemas.microsoft.com/office/drawing/2014/main" id="{BEDF6A45-A538-874C-B313-654B4228BEF8}"/>
              </a:ext>
            </a:extLst>
          </p:cNvPr>
          <p:cNvSpPr/>
          <p:nvPr/>
        </p:nvSpPr>
        <p:spPr>
          <a:xfrm>
            <a:off x="8540495" y="1330742"/>
            <a:ext cx="3645161" cy="5527258"/>
          </a:xfrm>
          <a:prstGeom prst="rect">
            <a:avLst/>
          </a:prstGeom>
          <a:solidFill>
            <a:srgbClr val="86C8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C791FF3-0F45-F645-A537-CE7D1440910F}"/>
              </a:ext>
            </a:extLst>
          </p:cNvPr>
          <p:cNvPicPr>
            <a:picLocks noChangeAspect="1"/>
          </p:cNvPicPr>
          <p:nvPr/>
        </p:nvPicPr>
        <p:blipFill>
          <a:blip r:embed="rId3">
            <a:alphaModFix amt="20000"/>
          </a:blip>
          <a:stretch>
            <a:fillRect/>
          </a:stretch>
        </p:blipFill>
        <p:spPr>
          <a:xfrm>
            <a:off x="9518904" y="2983499"/>
            <a:ext cx="2706962" cy="3908368"/>
          </a:xfrm>
          <a:prstGeom prst="rect">
            <a:avLst/>
          </a:prstGeom>
          <a:noFill/>
        </p:spPr>
      </p:pic>
      <p:sp>
        <p:nvSpPr>
          <p:cNvPr id="5" name="TextBox 4">
            <a:extLst>
              <a:ext uri="{FF2B5EF4-FFF2-40B4-BE49-F238E27FC236}">
                <a16:creationId xmlns:a16="http://schemas.microsoft.com/office/drawing/2014/main" id="{158EA541-10CD-1D01-00FF-3AF0E54C1DFA}"/>
              </a:ext>
            </a:extLst>
          </p:cNvPr>
          <p:cNvSpPr txBox="1"/>
          <p:nvPr/>
        </p:nvSpPr>
        <p:spPr>
          <a:xfrm>
            <a:off x="435561" y="1460309"/>
            <a:ext cx="8064724" cy="5743239"/>
          </a:xfrm>
          <a:prstGeom prst="rect">
            <a:avLst/>
          </a:prstGeom>
          <a:noFill/>
        </p:spPr>
        <p:txBody>
          <a:bodyPr wrap="square">
            <a:spAutoFit/>
          </a:bodyPr>
          <a:lstStyle/>
          <a:p>
            <a:pPr>
              <a:spcAft>
                <a:spcPts val="800"/>
              </a:spcAft>
            </a:pPr>
            <a:r>
              <a:rPr lang="en-GB" sz="1400" b="1" u="sng" dirty="0">
                <a:solidFill>
                  <a:srgbClr val="00205B"/>
                </a:solidFill>
                <a:effectLst/>
                <a:latin typeface="Gadugi" panose="020B0502040204020203" pitchFamily="34" charset="0"/>
                <a:ea typeface="Gadugi" panose="020B0502040204020203" pitchFamily="34" charset="0"/>
                <a:cs typeface="Arial" panose="020B0604020202020204" pitchFamily="34" charset="0"/>
              </a:rPr>
              <a:t>Key relationships</a:t>
            </a: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VFF Project Lead</a:t>
            </a: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Local authorities</a:t>
            </a: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Care home staff/management teams</a:t>
            </a: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Local/regional statutory services for the Armed Forces community </a:t>
            </a:r>
          </a:p>
          <a:p>
            <a:pPr marL="342900" lvl="0" indent="-342900">
              <a:lnSpc>
                <a:spcPct val="107000"/>
              </a:lnSpc>
              <a:buFont typeface="Symbol" panose="05050102010706020507" pitchFamily="18" charset="2"/>
              <a:buChar char=""/>
            </a:pPr>
            <a:r>
              <a:rPr lang="en-GB" sz="14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Any other support services identified during the programme delivery</a:t>
            </a: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4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Marketing &amp; Communications team at Royal Star &amp; Garter </a:t>
            </a:r>
            <a:endParaRPr lang="en-GB"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R="3810" lvl="0">
              <a:spcAft>
                <a:spcPts val="0"/>
              </a:spcAft>
              <a:tabLst>
                <a:tab pos="228600" algn="l"/>
              </a:tabLst>
            </a:pPr>
            <a:r>
              <a:rPr lang="en-US" sz="1400" b="1" dirty="0">
                <a:solidFill>
                  <a:srgbClr val="00205B"/>
                </a:solidFill>
                <a:effectLst/>
                <a:latin typeface="Gadugi" panose="020B0502040204020203" pitchFamily="34" charset="0"/>
                <a:ea typeface="Gadugi" panose="020B0502040204020203" pitchFamily="34" charset="0"/>
                <a:cs typeface="Arial" panose="020B0604020202020204" pitchFamily="34" charset="0"/>
              </a:rPr>
              <a:t>Working pattern</a:t>
            </a:r>
          </a:p>
          <a:p>
            <a:pPr marR="3810" lvl="0">
              <a:spcAft>
                <a:spcPts val="0"/>
              </a:spcAft>
              <a:tabLst>
                <a:tab pos="228600" algn="l"/>
              </a:tabLst>
            </a:pP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Full-time (35 hours per week, ability to compress over 4.5 days). This role will be home based but will require flexible working in terms of location and pattern. Occasional evening and weekend work will be required.</a:t>
            </a:r>
          </a:p>
          <a:p>
            <a:pPr marL="171450" marR="3810" lvl="0" indent="-171450">
              <a:spcAft>
                <a:spcPts val="0"/>
              </a:spcAft>
              <a:buFont typeface="Arial" panose="020B0604020202020204" pitchFamily="34" charset="0"/>
              <a:buChar char="•"/>
              <a:tabLst>
                <a:tab pos="228600" algn="l"/>
              </a:tabLst>
            </a:pPr>
            <a:endParaRPr lang="en-US" sz="1400" dirty="0">
              <a:solidFill>
                <a:srgbClr val="00205B"/>
              </a:solidFill>
              <a:latin typeface="Gadugi" panose="020B0502040204020203" pitchFamily="34" charset="0"/>
              <a:ea typeface="Gadugi" panose="020B0502040204020203" pitchFamily="34" charset="0"/>
              <a:cs typeface="Arial" panose="020B0604020202020204" pitchFamily="34" charset="0"/>
            </a:endParaRPr>
          </a:p>
          <a:p>
            <a:pPr marR="3810" lvl="0">
              <a:spcAft>
                <a:spcPts val="0"/>
              </a:spcAft>
              <a:tabLst>
                <a:tab pos="228600" algn="l"/>
              </a:tabLst>
            </a:pPr>
            <a:endPar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R="3810" lvl="0">
              <a:spcAft>
                <a:spcPts val="0"/>
              </a:spcAft>
              <a:tabLst>
                <a:tab pos="228600" algn="l"/>
              </a:tabLst>
            </a:pP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We are a values-based organisation and strive to demonstrate our values in all we do:</a:t>
            </a:r>
          </a:p>
          <a:p>
            <a:pPr marR="3810" lvl="0">
              <a:spcAft>
                <a:spcPts val="0"/>
              </a:spcAft>
              <a:tabLst>
                <a:tab pos="228600" algn="l"/>
              </a:tabLst>
            </a:pPr>
            <a:endPar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R="3810" lvl="0">
              <a:spcAft>
                <a:spcPts val="0"/>
              </a:spcAft>
              <a:tabLst>
                <a:tab pos="228600" algn="l"/>
              </a:tabLst>
            </a:pPr>
            <a:r>
              <a:rPr lang="en-US" sz="1400" b="1" dirty="0">
                <a:solidFill>
                  <a:srgbClr val="00205B"/>
                </a:solidFill>
                <a:effectLst/>
                <a:latin typeface="Gadugi" panose="020B0502040204020203" pitchFamily="34" charset="0"/>
                <a:ea typeface="Gadugi" panose="020B0502040204020203" pitchFamily="34" charset="0"/>
                <a:cs typeface="Arial" panose="020B0604020202020204" pitchFamily="34" charset="0"/>
              </a:rPr>
              <a:t>With love</a:t>
            </a:r>
            <a:r>
              <a:rPr lang="en-US" sz="1400" b="1" dirty="0">
                <a:solidFill>
                  <a:srgbClr val="00205B"/>
                </a:solidFill>
                <a:latin typeface="Gadugi" panose="020B0502040204020203" pitchFamily="34" charset="0"/>
                <a:ea typeface="Gadugi" panose="020B0502040204020203" pitchFamily="34" charset="0"/>
                <a:cs typeface="Arial" panose="020B0604020202020204" pitchFamily="34" charset="0"/>
              </a:rPr>
              <a:t>: </a:t>
            </a: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We carry out our work with love, care and compassion</a:t>
            </a:r>
          </a:p>
          <a:p>
            <a:pPr marR="3810" lvl="0">
              <a:spcAft>
                <a:spcPts val="0"/>
              </a:spcAft>
              <a:tabLst>
                <a:tab pos="228600" algn="l"/>
              </a:tabLst>
            </a:pPr>
            <a:r>
              <a:rPr lang="en-US" sz="1400" b="1" dirty="0">
                <a:solidFill>
                  <a:srgbClr val="00205B"/>
                </a:solidFill>
                <a:effectLst/>
                <a:latin typeface="Gadugi" panose="020B0502040204020203" pitchFamily="34" charset="0"/>
                <a:ea typeface="Gadugi" panose="020B0502040204020203" pitchFamily="34" charset="0"/>
                <a:cs typeface="Arial" panose="020B0604020202020204" pitchFamily="34" charset="0"/>
              </a:rPr>
              <a:t>Living positively</a:t>
            </a:r>
            <a:r>
              <a:rPr lang="en-US" sz="1400" b="1" dirty="0">
                <a:solidFill>
                  <a:srgbClr val="00205B"/>
                </a:solidFill>
                <a:latin typeface="Gadugi" panose="020B0502040204020203" pitchFamily="34" charset="0"/>
                <a:ea typeface="Gadugi" panose="020B0502040204020203" pitchFamily="34" charset="0"/>
                <a:cs typeface="Arial" panose="020B0604020202020204" pitchFamily="34" charset="0"/>
              </a:rPr>
              <a:t>: </a:t>
            </a: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We are optimistic in everything we do supporting veterans &amp; their partners in leading happy and fulfilled lives</a:t>
            </a:r>
          </a:p>
          <a:p>
            <a:pPr marR="3810" lvl="0">
              <a:spcAft>
                <a:spcPts val="0"/>
              </a:spcAft>
              <a:tabLst>
                <a:tab pos="228600" algn="l"/>
              </a:tabLst>
            </a:pPr>
            <a:r>
              <a:rPr lang="en-US" sz="1400" b="1" dirty="0">
                <a:solidFill>
                  <a:srgbClr val="00205B"/>
                </a:solidFill>
                <a:effectLst/>
                <a:latin typeface="Gadugi" panose="020B0502040204020203" pitchFamily="34" charset="0"/>
                <a:ea typeface="Gadugi" panose="020B0502040204020203" pitchFamily="34" charset="0"/>
                <a:cs typeface="Arial" panose="020B0604020202020204" pitchFamily="34" charset="0"/>
              </a:rPr>
              <a:t>As a family</a:t>
            </a:r>
            <a:r>
              <a:rPr lang="en-US" sz="1400" b="1" dirty="0">
                <a:solidFill>
                  <a:srgbClr val="00205B"/>
                </a:solidFill>
                <a:latin typeface="Gadugi" panose="020B0502040204020203" pitchFamily="34" charset="0"/>
                <a:ea typeface="Gadugi" panose="020B0502040204020203" pitchFamily="34" charset="0"/>
                <a:cs typeface="Arial" panose="020B0604020202020204" pitchFamily="34" charset="0"/>
              </a:rPr>
              <a:t>: </a:t>
            </a: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We work and live as one team, one family, one community</a:t>
            </a:r>
          </a:p>
          <a:p>
            <a:pPr marR="3810" lvl="0">
              <a:spcAft>
                <a:spcPts val="0"/>
              </a:spcAft>
              <a:tabLst>
                <a:tab pos="228600" algn="l"/>
              </a:tabLst>
            </a:pPr>
            <a:r>
              <a:rPr lang="en-US" sz="1400" b="1" dirty="0">
                <a:solidFill>
                  <a:srgbClr val="00205B"/>
                </a:solidFill>
                <a:effectLst/>
                <a:latin typeface="Gadugi" panose="020B0502040204020203" pitchFamily="34" charset="0"/>
                <a:ea typeface="Gadugi" panose="020B0502040204020203" pitchFamily="34" charset="0"/>
                <a:cs typeface="Arial" panose="020B0604020202020204" pitchFamily="34" charset="0"/>
              </a:rPr>
              <a:t>Standing in their shoes</a:t>
            </a:r>
            <a:r>
              <a:rPr lang="en-US" sz="1400" b="1" dirty="0">
                <a:solidFill>
                  <a:srgbClr val="00205B"/>
                </a:solidFill>
                <a:latin typeface="Gadugi" panose="020B0502040204020203" pitchFamily="34" charset="0"/>
                <a:ea typeface="Gadugi" panose="020B0502040204020203" pitchFamily="34" charset="0"/>
                <a:cs typeface="Arial" panose="020B0604020202020204" pitchFamily="34" charset="0"/>
              </a:rPr>
              <a:t>: </a:t>
            </a: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We show admiration and respect for people and never forget what they have done</a:t>
            </a:r>
          </a:p>
          <a:p>
            <a:pPr marR="3810" lvl="0">
              <a:spcAft>
                <a:spcPts val="0"/>
              </a:spcAft>
              <a:tabLst>
                <a:tab pos="228600" algn="l"/>
              </a:tabLst>
            </a:pPr>
            <a:r>
              <a:rPr lang="en-US" sz="1400" b="1" dirty="0">
                <a:solidFill>
                  <a:srgbClr val="00205B"/>
                </a:solidFill>
                <a:effectLst/>
                <a:latin typeface="Gadugi" panose="020B0502040204020203" pitchFamily="34" charset="0"/>
                <a:ea typeface="Gadugi" panose="020B0502040204020203" pitchFamily="34" charset="0"/>
                <a:cs typeface="Arial" panose="020B0604020202020204" pitchFamily="34" charset="0"/>
              </a:rPr>
              <a:t>Care with courage</a:t>
            </a:r>
            <a:r>
              <a:rPr lang="en-US" sz="1400" b="1" dirty="0">
                <a:solidFill>
                  <a:srgbClr val="00205B"/>
                </a:solidFill>
                <a:latin typeface="Gadugi" panose="020B0502040204020203" pitchFamily="34" charset="0"/>
                <a:ea typeface="Gadugi" panose="020B0502040204020203" pitchFamily="34" charset="0"/>
                <a:cs typeface="Arial" panose="020B0604020202020204" pitchFamily="34" charset="0"/>
              </a:rPr>
              <a:t>: </a:t>
            </a:r>
            <a:r>
              <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rPr>
              <a:t>We are not afraid to do what is right and what is needed</a:t>
            </a:r>
          </a:p>
          <a:p>
            <a:pPr marL="171450" marR="3810" lvl="0" indent="-171450">
              <a:spcAft>
                <a:spcPts val="0"/>
              </a:spcAft>
              <a:buFont typeface="Arial" panose="020B0604020202020204" pitchFamily="34" charset="0"/>
              <a:buChar char="•"/>
              <a:tabLst>
                <a:tab pos="228600" algn="l"/>
              </a:tabLst>
            </a:pPr>
            <a:endParaRPr lang="en-US" sz="12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171450" marR="3810" lvl="0" indent="-171450">
              <a:spcAft>
                <a:spcPts val="0"/>
              </a:spcAft>
              <a:buFont typeface="Arial" panose="020B0604020202020204" pitchFamily="34" charset="0"/>
              <a:buChar char="•"/>
              <a:tabLst>
                <a:tab pos="228600" algn="l"/>
              </a:tabLst>
            </a:pPr>
            <a:endPar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228600" marR="3810" lvl="0" indent="-228600">
              <a:spcAft>
                <a:spcPts val="0"/>
              </a:spcAft>
              <a:buAutoNum type="arabicPeriod" startAt="13"/>
              <a:tabLst>
                <a:tab pos="228600" algn="l"/>
              </a:tabLst>
            </a:pPr>
            <a:endParaRPr lang="en-US" sz="1400"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p:txBody>
      </p:sp>
      <p:sp>
        <p:nvSpPr>
          <p:cNvPr id="4" name="TextBox 3">
            <a:extLst>
              <a:ext uri="{FF2B5EF4-FFF2-40B4-BE49-F238E27FC236}">
                <a16:creationId xmlns:a16="http://schemas.microsoft.com/office/drawing/2014/main" id="{FB020BCB-E158-C769-89EB-58CA87AF330D}"/>
              </a:ext>
            </a:extLst>
          </p:cNvPr>
          <p:cNvSpPr txBox="1"/>
          <p:nvPr/>
        </p:nvSpPr>
        <p:spPr>
          <a:xfrm rot="16200000">
            <a:off x="-1810920" y="4782249"/>
            <a:ext cx="3874502" cy="277001"/>
          </a:xfrm>
          <a:prstGeom prst="rect">
            <a:avLst/>
          </a:prstGeom>
          <a:solidFill>
            <a:srgbClr val="B9E5F0"/>
          </a:solidFill>
        </p:spPr>
        <p:txBody>
          <a:bodyPr wrap="square" rtlCol="0">
            <a:spAutoFit/>
          </a:bodyPr>
          <a:lstStyle/>
          <a:p>
            <a:pPr algn="ctr"/>
            <a:r>
              <a:rPr lang="en-US" sz="1200" b="1" dirty="0">
                <a:solidFill>
                  <a:srgbClr val="00205B"/>
                </a:solidFill>
                <a:latin typeface="Gadugi" panose="020B0502040204020203" pitchFamily="34" charset="0"/>
              </a:rPr>
              <a:t>Key relationships, working patterns &amp; values</a:t>
            </a:r>
            <a:endParaRPr lang="en-GB" sz="1200" b="1" dirty="0">
              <a:solidFill>
                <a:srgbClr val="00205B"/>
              </a:solidFill>
              <a:latin typeface="Gadugi" panose="020B0502040204020203" pitchFamily="34" charset="0"/>
            </a:endParaRPr>
          </a:p>
        </p:txBody>
      </p:sp>
    </p:spTree>
    <p:extLst>
      <p:ext uri="{BB962C8B-B14F-4D97-AF65-F5344CB8AC3E}">
        <p14:creationId xmlns:p14="http://schemas.microsoft.com/office/powerpoint/2010/main" val="298209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n older person sitting in a chair&#10;&#10;Description automatically generated with medium confidence">
            <a:extLst>
              <a:ext uri="{FF2B5EF4-FFF2-40B4-BE49-F238E27FC236}">
                <a16:creationId xmlns:a16="http://schemas.microsoft.com/office/drawing/2014/main" id="{7C18F22F-2F04-C6C9-8AEC-323F0AD3FE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36"/>
          <a:stretch/>
        </p:blipFill>
        <p:spPr>
          <a:xfrm>
            <a:off x="6518772" y="1704016"/>
            <a:ext cx="5690162" cy="3928393"/>
          </a:xfrm>
          <a:prstGeom prst="rect">
            <a:avLst/>
          </a:prstGeom>
        </p:spPr>
      </p:pic>
      <p:sp>
        <p:nvSpPr>
          <p:cNvPr id="14" name="Rectangle 13">
            <a:extLst>
              <a:ext uri="{FF2B5EF4-FFF2-40B4-BE49-F238E27FC236}">
                <a16:creationId xmlns:a16="http://schemas.microsoft.com/office/drawing/2014/main" id="{402F3915-4E70-319C-B683-C7501E8B1064}"/>
              </a:ext>
            </a:extLst>
          </p:cNvPr>
          <p:cNvSpPr/>
          <p:nvPr/>
        </p:nvSpPr>
        <p:spPr>
          <a:xfrm>
            <a:off x="6532511" y="5626894"/>
            <a:ext cx="5659489" cy="1231106"/>
          </a:xfrm>
          <a:prstGeom prst="rect">
            <a:avLst/>
          </a:prstGeom>
          <a:solidFill>
            <a:srgbClr val="DA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74FCE0-159E-6945-BF33-44A161CB0821}"/>
              </a:ext>
            </a:extLst>
          </p:cNvPr>
          <p:cNvSpPr/>
          <p:nvPr/>
        </p:nvSpPr>
        <p:spPr>
          <a:xfrm>
            <a:off x="558069" y="-11288"/>
            <a:ext cx="11650864" cy="1720819"/>
          </a:xfrm>
          <a:prstGeom prst="rect">
            <a:avLst/>
          </a:prstGeom>
          <a:solidFill>
            <a:srgbClr val="DA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71E53D-5B76-5C4D-BF82-6E8BDE5EC2CC}"/>
              </a:ext>
            </a:extLst>
          </p:cNvPr>
          <p:cNvSpPr txBox="1"/>
          <p:nvPr/>
        </p:nvSpPr>
        <p:spPr>
          <a:xfrm>
            <a:off x="997906" y="429010"/>
            <a:ext cx="7699526"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Person specification</a:t>
            </a:r>
          </a:p>
        </p:txBody>
      </p:sp>
      <p:pic>
        <p:nvPicPr>
          <p:cNvPr id="6" name="Picture 5">
            <a:extLst>
              <a:ext uri="{FF2B5EF4-FFF2-40B4-BE49-F238E27FC236}">
                <a16:creationId xmlns:a16="http://schemas.microsoft.com/office/drawing/2014/main" id="{B7AF6A65-8597-C649-BB04-DA004E62FB53}"/>
              </a:ext>
            </a:extLst>
          </p:cNvPr>
          <p:cNvPicPr>
            <a:picLocks noChangeAspect="1"/>
          </p:cNvPicPr>
          <p:nvPr/>
        </p:nvPicPr>
        <p:blipFill>
          <a:blip r:embed="rId4">
            <a:alphaModFix amt="20000"/>
          </a:blip>
          <a:stretch>
            <a:fillRect/>
          </a:stretch>
        </p:blipFill>
        <p:spPr>
          <a:xfrm>
            <a:off x="11003783" y="-30489"/>
            <a:ext cx="1205150" cy="1740020"/>
          </a:xfrm>
          <a:prstGeom prst="rect">
            <a:avLst/>
          </a:prstGeom>
          <a:noFill/>
        </p:spPr>
      </p:pic>
      <p:sp>
        <p:nvSpPr>
          <p:cNvPr id="7" name="Rectangle 6">
            <a:extLst>
              <a:ext uri="{FF2B5EF4-FFF2-40B4-BE49-F238E27FC236}">
                <a16:creationId xmlns:a16="http://schemas.microsoft.com/office/drawing/2014/main" id="{BEDF6A45-A538-874C-B313-654B4228BEF8}"/>
              </a:ext>
            </a:extLst>
          </p:cNvPr>
          <p:cNvSpPr/>
          <p:nvPr/>
        </p:nvSpPr>
        <p:spPr>
          <a:xfrm>
            <a:off x="-1" y="-11288"/>
            <a:ext cx="558069" cy="1720819"/>
          </a:xfrm>
          <a:prstGeom prst="rect">
            <a:avLst/>
          </a:prstGeom>
          <a:solidFill>
            <a:srgbClr val="E9C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72A7FE-F83A-D74D-B08D-484629ECB453}"/>
              </a:ext>
            </a:extLst>
          </p:cNvPr>
          <p:cNvSpPr/>
          <p:nvPr/>
        </p:nvSpPr>
        <p:spPr>
          <a:xfrm>
            <a:off x="0" y="1708181"/>
            <a:ext cx="558069" cy="5149819"/>
          </a:xfrm>
          <a:prstGeom prst="rect">
            <a:avLst/>
          </a:prstGeom>
          <a:solidFill>
            <a:srgbClr val="DA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DD7CE5-16A0-8F47-914E-E3F10346CDCE}"/>
              </a:ext>
            </a:extLst>
          </p:cNvPr>
          <p:cNvSpPr txBox="1"/>
          <p:nvPr/>
        </p:nvSpPr>
        <p:spPr>
          <a:xfrm>
            <a:off x="592797" y="1939659"/>
            <a:ext cx="5659489" cy="4708981"/>
          </a:xfrm>
          <a:prstGeom prst="rect">
            <a:avLst/>
          </a:prstGeom>
          <a:noFill/>
        </p:spPr>
        <p:txBody>
          <a:bodyPr wrap="square" rtlCol="0">
            <a:spAutoFit/>
          </a:bodyPr>
          <a:lstStyle/>
          <a:p>
            <a:pPr marL="137160" fontAlgn="base"/>
            <a:endParaRPr lang="en-GB" sz="1200" dirty="0">
              <a:effectLst/>
              <a:latin typeface="Gadugi" panose="020B0502040204020203" pitchFamily="34" charset="0"/>
              <a:ea typeface="Gadugi" panose="020B0502040204020203" pitchFamily="34" charset="0"/>
            </a:endParaRPr>
          </a:p>
          <a:p>
            <a:pPr marL="365760" fontAlgn="base"/>
            <a:r>
              <a:rPr lang="en-US" sz="1200" b="1" spc="10" dirty="0">
                <a:solidFill>
                  <a:srgbClr val="001F5B"/>
                </a:solidFill>
                <a:effectLst/>
                <a:latin typeface="Gadugi" panose="020B0502040204020203" pitchFamily="34" charset="0"/>
                <a:ea typeface="Gadugi" panose="020B0502040204020203" pitchFamily="34" charset="0"/>
              </a:rPr>
              <a:t>Essential skills and experience </a:t>
            </a:r>
          </a:p>
          <a:p>
            <a:pPr marL="365760" fontAlgn="base"/>
            <a:endParaRPr lang="en-GB" sz="1200"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Excellent interpersonal and customer-facing skills.</a:t>
            </a:r>
            <a:endParaRPr lang="en-GB" sz="1200" spc="-15"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Excellent communication skills with all levels of a workforce.</a:t>
            </a:r>
            <a:endParaRPr lang="en-GB" sz="1200" spc="-15"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0" dirty="0">
                <a:solidFill>
                  <a:srgbClr val="001F5B"/>
                </a:solidFill>
                <a:effectLst/>
                <a:latin typeface="Gadugi" panose="020B0502040204020203" pitchFamily="34" charset="0"/>
                <a:ea typeface="Gadugi" panose="020B0502040204020203" pitchFamily="34" charset="0"/>
              </a:rPr>
              <a:t>Excellent IT skills including use of MS 365 and Teams/Zoom to facilitate online meetings</a:t>
            </a:r>
            <a:endParaRPr lang="en-GB" sz="1200" spc="-15"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Able to self-motivate, to motivate other and to manage own workload effectively. </a:t>
            </a:r>
            <a:endParaRPr lang="en-GB" sz="1200" spc="-15"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Ability to travel independently as part of the national </a:t>
            </a:r>
            <a:r>
              <a:rPr lang="en-US" sz="1200" spc="-15" dirty="0" err="1">
                <a:solidFill>
                  <a:srgbClr val="001F5B"/>
                </a:solidFill>
                <a:effectLst/>
                <a:latin typeface="Gadugi" panose="020B0502040204020203" pitchFamily="34" charset="0"/>
                <a:ea typeface="Gadugi" panose="020B0502040204020203" pitchFamily="34" charset="0"/>
              </a:rPr>
              <a:t>programme</a:t>
            </a:r>
            <a:r>
              <a:rPr lang="en-US" sz="1200" spc="-15" dirty="0">
                <a:solidFill>
                  <a:srgbClr val="001F5B"/>
                </a:solidFill>
                <a:effectLst/>
                <a:latin typeface="Gadugi" panose="020B0502040204020203" pitchFamily="34" charset="0"/>
                <a:ea typeface="Gadugi" panose="020B0502040204020203" pitchFamily="34" charset="0"/>
              </a:rPr>
              <a:t> scope.</a:t>
            </a:r>
          </a:p>
          <a:p>
            <a:pPr marL="342900" lvl="0" indent="-342900" fontAlgn="base">
              <a:buClr>
                <a:srgbClr val="001F5B"/>
              </a:buClr>
              <a:buSzPts val="1100"/>
              <a:buFont typeface="Arial" panose="020B0604020202020204" pitchFamily="34" charset="0"/>
              <a:buChar char="·"/>
              <a:tabLst>
                <a:tab pos="274320" algn="l"/>
              </a:tabLst>
            </a:pPr>
            <a:endParaRPr lang="en-GB" sz="1200" spc="-15" dirty="0">
              <a:effectLst/>
              <a:latin typeface="Gadugi" panose="020B0502040204020203" pitchFamily="34" charset="0"/>
              <a:ea typeface="Gadugi" panose="020B0502040204020203" pitchFamily="34" charset="0"/>
            </a:endParaRPr>
          </a:p>
          <a:p>
            <a:pPr marL="640080" fontAlgn="base">
              <a:tabLst>
                <a:tab pos="274320" algn="l"/>
                <a:tab pos="640080" algn="l"/>
              </a:tabLst>
            </a:pPr>
            <a:r>
              <a:rPr lang="en-US" sz="1200" dirty="0">
                <a:solidFill>
                  <a:srgbClr val="001F5B"/>
                </a:solidFill>
                <a:effectLst/>
                <a:latin typeface="Gadugi" panose="020B0502040204020203" pitchFamily="34" charset="0"/>
                <a:ea typeface="Gadugi" panose="020B0502040204020203" pitchFamily="34" charset="0"/>
              </a:rPr>
              <a:t> </a:t>
            </a:r>
            <a:endParaRPr lang="en-GB" sz="1200" dirty="0">
              <a:effectLst/>
              <a:latin typeface="Gadugi" panose="020B0502040204020203" pitchFamily="34" charset="0"/>
              <a:ea typeface="Gadugi" panose="020B0502040204020203" pitchFamily="34" charset="0"/>
            </a:endParaRPr>
          </a:p>
          <a:p>
            <a:pPr marL="365760" fontAlgn="base"/>
            <a:r>
              <a:rPr lang="en-US" sz="1200" b="1" spc="15" dirty="0">
                <a:solidFill>
                  <a:srgbClr val="001F5B"/>
                </a:solidFill>
                <a:effectLst/>
                <a:latin typeface="Gadugi" panose="020B0502040204020203" pitchFamily="34" charset="0"/>
                <a:ea typeface="Gadugi" panose="020B0502040204020203" pitchFamily="34" charset="0"/>
              </a:rPr>
              <a:t>Desirable skills and experience </a:t>
            </a:r>
          </a:p>
          <a:p>
            <a:pPr marL="365760" fontAlgn="base"/>
            <a:endParaRPr lang="en-GB" sz="1200"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28600" algn="l"/>
              </a:tabLst>
            </a:pPr>
            <a:r>
              <a:rPr lang="en-US" sz="1200" spc="0" dirty="0">
                <a:solidFill>
                  <a:srgbClr val="001F5B"/>
                </a:solidFill>
                <a:effectLst/>
                <a:latin typeface="Gadugi" panose="020B0502040204020203" pitchFamily="34" charset="0"/>
                <a:ea typeface="Gadugi" panose="020B0502040204020203" pitchFamily="34" charset="0"/>
              </a:rPr>
              <a:t>Experiences of working in social care and being in a public facing role</a:t>
            </a:r>
            <a:endParaRPr lang="en-GB" sz="1200" spc="0"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28600" algn="l"/>
              </a:tabLst>
            </a:pPr>
            <a:r>
              <a:rPr lang="en-US" sz="1200" spc="0" dirty="0">
                <a:solidFill>
                  <a:srgbClr val="001F5B"/>
                </a:solidFill>
                <a:effectLst/>
                <a:latin typeface="Gadugi" panose="020B0502040204020203" pitchFamily="34" charset="0"/>
                <a:ea typeface="Gadugi" panose="020B0502040204020203" pitchFamily="34" charset="0"/>
              </a:rPr>
              <a:t>Understanding of and/or connections to Armed Forces community.</a:t>
            </a:r>
            <a:endParaRPr lang="en-GB" sz="1200" spc="0"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28600" algn="l"/>
              </a:tabLst>
            </a:pPr>
            <a:r>
              <a:rPr lang="en-US" sz="1200" spc="0" dirty="0">
                <a:solidFill>
                  <a:srgbClr val="001F5B"/>
                </a:solidFill>
                <a:effectLst/>
                <a:latin typeface="Gadugi" panose="020B0502040204020203" pitchFamily="34" charset="0"/>
                <a:ea typeface="Gadugi" panose="020B0502040204020203" pitchFamily="34" charset="0"/>
              </a:rPr>
              <a:t>Understanding of charity sector.</a:t>
            </a:r>
            <a:endParaRPr lang="en-GB" sz="1200" spc="0" dirty="0">
              <a:effectLst/>
              <a:latin typeface="Gadugi" panose="020B0502040204020203" pitchFamily="34" charset="0"/>
              <a:ea typeface="Gadugi" panose="020B0502040204020203" pitchFamily="34" charset="0"/>
            </a:endParaRPr>
          </a:p>
          <a:p>
            <a:pPr fontAlgn="base">
              <a:tabLst>
                <a:tab pos="274320" algn="l"/>
                <a:tab pos="640080" algn="l"/>
              </a:tabLst>
            </a:pPr>
            <a:r>
              <a:rPr lang="en-US" sz="1200" dirty="0">
                <a:solidFill>
                  <a:srgbClr val="001F5B"/>
                </a:solidFill>
                <a:effectLst/>
                <a:latin typeface="Gadugi" panose="020B0502040204020203" pitchFamily="34" charset="0"/>
                <a:ea typeface="Gadugi" panose="020B0502040204020203" pitchFamily="34" charset="0"/>
              </a:rPr>
              <a:t> </a:t>
            </a:r>
          </a:p>
          <a:p>
            <a:pPr fontAlgn="base">
              <a:tabLst>
                <a:tab pos="274320" algn="l"/>
                <a:tab pos="640080" algn="l"/>
              </a:tabLst>
            </a:pPr>
            <a:endParaRPr lang="en-GB" sz="1200" dirty="0">
              <a:effectLst/>
              <a:latin typeface="Gadugi" panose="020B0502040204020203" pitchFamily="34" charset="0"/>
              <a:ea typeface="Gadugi" panose="020B0502040204020203" pitchFamily="34" charset="0"/>
            </a:endParaRPr>
          </a:p>
          <a:p>
            <a:pPr marL="365760" fontAlgn="base">
              <a:tabLst>
                <a:tab pos="274320" algn="l"/>
                <a:tab pos="640080" algn="l"/>
              </a:tabLst>
            </a:pPr>
            <a:r>
              <a:rPr lang="en-US" sz="1200" b="1" dirty="0" err="1">
                <a:solidFill>
                  <a:srgbClr val="001F5B"/>
                </a:solidFill>
                <a:effectLst/>
                <a:latin typeface="Gadugi" panose="020B0502040204020203" pitchFamily="34" charset="0"/>
                <a:ea typeface="Gadugi" panose="020B0502040204020203" pitchFamily="34" charset="0"/>
              </a:rPr>
              <a:t>Behaviours</a:t>
            </a:r>
            <a:r>
              <a:rPr lang="en-US" sz="1200" b="1" dirty="0">
                <a:solidFill>
                  <a:srgbClr val="001F5B"/>
                </a:solidFill>
                <a:effectLst/>
                <a:latin typeface="Gadugi" panose="020B0502040204020203" pitchFamily="34" charset="0"/>
                <a:ea typeface="Gadugi" panose="020B0502040204020203" pitchFamily="34" charset="0"/>
              </a:rPr>
              <a:t> and characteristics </a:t>
            </a:r>
          </a:p>
          <a:p>
            <a:pPr marL="365760" fontAlgn="base">
              <a:tabLst>
                <a:tab pos="274320" algn="l"/>
                <a:tab pos="640080" algn="l"/>
              </a:tabLst>
            </a:pPr>
            <a:endParaRPr lang="en-GB" sz="1200"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Flexible, able to work independently and a patient “can-do” approach</a:t>
            </a:r>
            <a:endParaRPr lang="en-GB" sz="1200" spc="-15"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Able to use own initiative effectively for the best outcome of the </a:t>
            </a:r>
            <a:r>
              <a:rPr lang="en-US" sz="1200" spc="-15" dirty="0" err="1">
                <a:solidFill>
                  <a:srgbClr val="001F5B"/>
                </a:solidFill>
                <a:effectLst/>
                <a:latin typeface="Gadugi" panose="020B0502040204020203" pitchFamily="34" charset="0"/>
                <a:ea typeface="Gadugi" panose="020B0502040204020203" pitchFamily="34" charset="0"/>
              </a:rPr>
              <a:t>programme</a:t>
            </a:r>
            <a:endParaRPr lang="en-GB" sz="1200" spc="-15" dirty="0">
              <a:effectLst/>
              <a:latin typeface="Gadugi" panose="020B0502040204020203" pitchFamily="34" charset="0"/>
              <a:ea typeface="Gadugi" panose="020B0502040204020203" pitchFamily="34" charset="0"/>
            </a:endParaRPr>
          </a:p>
          <a:p>
            <a:pPr marL="342900" lvl="0" indent="-342900" fontAlgn="base">
              <a:buClr>
                <a:srgbClr val="001F5B"/>
              </a:buClr>
              <a:buSzPts val="1100"/>
              <a:buFont typeface="Arial" panose="020B0604020202020204" pitchFamily="34" charset="0"/>
              <a:buChar char="·"/>
              <a:tabLst>
                <a:tab pos="274320" algn="l"/>
              </a:tabLst>
            </a:pPr>
            <a:r>
              <a:rPr lang="en-US" sz="1200" spc="-15" dirty="0">
                <a:solidFill>
                  <a:srgbClr val="001F5B"/>
                </a:solidFill>
                <a:effectLst/>
                <a:latin typeface="Gadugi" panose="020B0502040204020203" pitchFamily="34" charset="0"/>
                <a:ea typeface="Gadugi" panose="020B0502040204020203" pitchFamily="34" charset="0"/>
              </a:rPr>
              <a:t>Committed to our mission, values and to enabling outstanding care for veterans</a:t>
            </a:r>
            <a:endParaRPr lang="en-GB" sz="1200" spc="-15" dirty="0">
              <a:effectLst/>
              <a:latin typeface="Gadugi" panose="020B0502040204020203" pitchFamily="34" charset="0"/>
              <a:ea typeface="Gadugi" panose="020B0502040204020203" pitchFamily="34" charset="0"/>
            </a:endParaRPr>
          </a:p>
        </p:txBody>
      </p:sp>
      <p:sp>
        <p:nvSpPr>
          <p:cNvPr id="10" name="Slide Number Placeholder 9"/>
          <p:cNvSpPr>
            <a:spLocks noGrp="1"/>
          </p:cNvSpPr>
          <p:nvPr>
            <p:ph type="sldNum" sz="quarter" idx="12"/>
          </p:nvPr>
        </p:nvSpPr>
        <p:spPr/>
        <p:txBody>
          <a:bodyPr/>
          <a:lstStyle/>
          <a:p>
            <a:fld id="{9C741756-3A6C-425D-AA4D-A50BDEB0D971}" type="slidenum">
              <a:rPr lang="en-GB" smtClean="0"/>
              <a:t>5</a:t>
            </a:fld>
            <a:endParaRPr lang="en-GB" dirty="0"/>
          </a:p>
        </p:txBody>
      </p:sp>
    </p:spTree>
    <p:extLst>
      <p:ext uri="{BB962C8B-B14F-4D97-AF65-F5344CB8AC3E}">
        <p14:creationId xmlns:p14="http://schemas.microsoft.com/office/powerpoint/2010/main" val="160983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4FCE0-159E-6945-BF33-44A161CB0821}"/>
              </a:ext>
            </a:extLst>
          </p:cNvPr>
          <p:cNvSpPr/>
          <p:nvPr/>
        </p:nvSpPr>
        <p:spPr>
          <a:xfrm>
            <a:off x="558069" y="-11289"/>
            <a:ext cx="11650864" cy="1720800"/>
          </a:xfrm>
          <a:prstGeom prst="rect">
            <a:avLst/>
          </a:prstGeom>
          <a:solidFill>
            <a:srgbClr val="B7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7AF6A65-8597-C649-BB04-DA004E62FB53}"/>
              </a:ext>
            </a:extLst>
          </p:cNvPr>
          <p:cNvPicPr>
            <a:picLocks noChangeAspect="1"/>
          </p:cNvPicPr>
          <p:nvPr/>
        </p:nvPicPr>
        <p:blipFill>
          <a:blip r:embed="rId2">
            <a:alphaModFix amt="20000"/>
          </a:blip>
          <a:stretch>
            <a:fillRect/>
          </a:stretch>
        </p:blipFill>
        <p:spPr>
          <a:xfrm>
            <a:off x="11000509" y="-30489"/>
            <a:ext cx="1208424" cy="1744747"/>
          </a:xfrm>
          <a:prstGeom prst="rect">
            <a:avLst/>
          </a:prstGeom>
          <a:noFill/>
        </p:spPr>
      </p:pic>
      <p:sp>
        <p:nvSpPr>
          <p:cNvPr id="11" name="Rectangle 10">
            <a:extLst>
              <a:ext uri="{FF2B5EF4-FFF2-40B4-BE49-F238E27FC236}">
                <a16:creationId xmlns:a16="http://schemas.microsoft.com/office/drawing/2014/main" id="{BEDF6A45-A538-874C-B313-654B4228BEF8}"/>
              </a:ext>
            </a:extLst>
          </p:cNvPr>
          <p:cNvSpPr/>
          <p:nvPr/>
        </p:nvSpPr>
        <p:spPr>
          <a:xfrm>
            <a:off x="-1" y="-11288"/>
            <a:ext cx="558069" cy="1720799"/>
          </a:xfrm>
          <a:prstGeom prst="rect">
            <a:avLst/>
          </a:prstGeom>
          <a:solidFill>
            <a:srgbClr val="D4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72A7FE-F83A-D74D-B08D-484629ECB453}"/>
              </a:ext>
            </a:extLst>
          </p:cNvPr>
          <p:cNvSpPr/>
          <p:nvPr/>
        </p:nvSpPr>
        <p:spPr>
          <a:xfrm>
            <a:off x="0" y="1709511"/>
            <a:ext cx="558069" cy="5148489"/>
          </a:xfrm>
          <a:prstGeom prst="rect">
            <a:avLst/>
          </a:prstGeom>
          <a:solidFill>
            <a:srgbClr val="B7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A71E53D-5B76-5C4D-BF82-6E8BDE5EC2CC}"/>
              </a:ext>
            </a:extLst>
          </p:cNvPr>
          <p:cNvSpPr txBox="1"/>
          <p:nvPr/>
        </p:nvSpPr>
        <p:spPr>
          <a:xfrm>
            <a:off x="997906" y="429010"/>
            <a:ext cx="7699526"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Conditions of employment</a:t>
            </a:r>
          </a:p>
        </p:txBody>
      </p:sp>
      <p:sp>
        <p:nvSpPr>
          <p:cNvPr id="35" name="TextBox 34">
            <a:extLst>
              <a:ext uri="{FF2B5EF4-FFF2-40B4-BE49-F238E27FC236}">
                <a16:creationId xmlns:a16="http://schemas.microsoft.com/office/drawing/2014/main" id="{AB4E1B01-6D6B-204E-93E4-CEE58D0C0B2C}"/>
              </a:ext>
            </a:extLst>
          </p:cNvPr>
          <p:cNvSpPr txBox="1"/>
          <p:nvPr/>
        </p:nvSpPr>
        <p:spPr>
          <a:xfrm>
            <a:off x="785090" y="1865293"/>
            <a:ext cx="11193223" cy="2949205"/>
          </a:xfrm>
          <a:prstGeom prst="rect">
            <a:avLst/>
          </a:prstGeom>
          <a:noFill/>
        </p:spPr>
        <p:txBody>
          <a:bodyPr wrap="square" rtlCol="0">
            <a:spAutoFit/>
          </a:bodyPr>
          <a:lstStyle/>
          <a:p>
            <a:pPr>
              <a:lnSpc>
                <a:spcPct val="150000"/>
              </a:lnSpc>
            </a:pPr>
            <a:r>
              <a:rPr lang="en-GB" dirty="0">
                <a:solidFill>
                  <a:srgbClr val="00205B"/>
                </a:solidFill>
                <a:latin typeface="Gadugi" panose="020B0502040204020203" pitchFamily="34" charset="0"/>
              </a:rPr>
              <a:t>Any offer of employment made will be subject to the following conditions: </a:t>
            </a:r>
          </a:p>
          <a:p>
            <a:pPr>
              <a:lnSpc>
                <a:spcPct val="150000"/>
              </a:lnSpc>
            </a:pPr>
            <a:endParaRPr lang="en-US" dirty="0">
              <a:solidFill>
                <a:srgbClr val="00205B"/>
              </a:solidFill>
              <a:latin typeface="Gadugi" panose="020B0502040204020203" pitchFamily="34" charset="0"/>
            </a:endParaRP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Satisfactory references covering the last 5 years including one from your current or most recent employer </a:t>
            </a: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A pre-employment medical screening</a:t>
            </a: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Enhanced DBS Disclosure</a:t>
            </a: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Proof of the Right to Work in the UK</a:t>
            </a:r>
          </a:p>
          <a:p>
            <a:pPr>
              <a:lnSpc>
                <a:spcPct val="150000"/>
              </a:lnSpc>
            </a:pPr>
            <a:endParaRPr lang="en-US" dirty="0">
              <a:solidFill>
                <a:srgbClr val="00205B"/>
              </a:solidFill>
              <a:latin typeface="Gadugi" panose="020B0502040204020203" pitchFamily="34" charset="0"/>
            </a:endParaRPr>
          </a:p>
        </p:txBody>
      </p:sp>
      <p:sp>
        <p:nvSpPr>
          <p:cNvPr id="2" name="Slide Number Placeholder 1">
            <a:extLst>
              <a:ext uri="{FF2B5EF4-FFF2-40B4-BE49-F238E27FC236}">
                <a16:creationId xmlns:a16="http://schemas.microsoft.com/office/drawing/2014/main" id="{89F01B00-44ED-4D05-88A2-5A54A8E49FF7}"/>
              </a:ext>
            </a:extLst>
          </p:cNvPr>
          <p:cNvSpPr>
            <a:spLocks noGrp="1"/>
          </p:cNvSpPr>
          <p:nvPr>
            <p:ph type="sldNum" sz="quarter" idx="12"/>
          </p:nvPr>
        </p:nvSpPr>
        <p:spPr/>
        <p:txBody>
          <a:bodyPr/>
          <a:lstStyle/>
          <a:p>
            <a:fld id="{9C741756-3A6C-425D-AA4D-A50BDEB0D971}" type="slidenum">
              <a:rPr lang="en-GB" smtClean="0"/>
              <a:t>6</a:t>
            </a:fld>
            <a:endParaRPr lang="en-GB"/>
          </a:p>
        </p:txBody>
      </p:sp>
    </p:spTree>
    <p:extLst>
      <p:ext uri="{BB962C8B-B14F-4D97-AF65-F5344CB8AC3E}">
        <p14:creationId xmlns:p14="http://schemas.microsoft.com/office/powerpoint/2010/main" val="85535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74FCE0-159E-6945-BF33-44A161CB0821}"/>
              </a:ext>
            </a:extLst>
          </p:cNvPr>
          <p:cNvSpPr/>
          <p:nvPr/>
        </p:nvSpPr>
        <p:spPr>
          <a:xfrm>
            <a:off x="558069" y="-11288"/>
            <a:ext cx="11650864" cy="1720819"/>
          </a:xfrm>
          <a:prstGeom prst="rect">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F6A65-8597-C649-BB04-DA004E62FB53}"/>
              </a:ext>
            </a:extLst>
          </p:cNvPr>
          <p:cNvPicPr>
            <a:picLocks noChangeAspect="1"/>
          </p:cNvPicPr>
          <p:nvPr/>
        </p:nvPicPr>
        <p:blipFill>
          <a:blip r:embed="rId2">
            <a:alphaModFix amt="20000"/>
          </a:blip>
          <a:stretch>
            <a:fillRect/>
          </a:stretch>
        </p:blipFill>
        <p:spPr>
          <a:xfrm>
            <a:off x="11003783" y="-30489"/>
            <a:ext cx="1205150" cy="1740020"/>
          </a:xfrm>
          <a:prstGeom prst="rect">
            <a:avLst/>
          </a:prstGeom>
          <a:noFill/>
        </p:spPr>
      </p:pic>
      <p:sp>
        <p:nvSpPr>
          <p:cNvPr id="7" name="Rectangle 6">
            <a:extLst>
              <a:ext uri="{FF2B5EF4-FFF2-40B4-BE49-F238E27FC236}">
                <a16:creationId xmlns:a16="http://schemas.microsoft.com/office/drawing/2014/main" id="{BEDF6A45-A538-874C-B313-654B4228BEF8}"/>
              </a:ext>
            </a:extLst>
          </p:cNvPr>
          <p:cNvSpPr/>
          <p:nvPr/>
        </p:nvSpPr>
        <p:spPr>
          <a:xfrm>
            <a:off x="-1" y="-11288"/>
            <a:ext cx="558069" cy="1720819"/>
          </a:xfrm>
          <a:prstGeom prst="rect">
            <a:avLst/>
          </a:prstGeom>
          <a:solidFill>
            <a:srgbClr val="B9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72A7FE-F83A-D74D-B08D-484629ECB453}"/>
              </a:ext>
            </a:extLst>
          </p:cNvPr>
          <p:cNvSpPr/>
          <p:nvPr/>
        </p:nvSpPr>
        <p:spPr>
          <a:xfrm>
            <a:off x="0" y="1708181"/>
            <a:ext cx="558069" cy="5149819"/>
          </a:xfrm>
          <a:prstGeom prst="rect">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A0F0C6A-27C8-7849-A77C-9AEA1B46E303}"/>
              </a:ext>
            </a:extLst>
          </p:cNvPr>
          <p:cNvCxnSpPr>
            <a:cxnSpLocks/>
          </p:cNvCxnSpPr>
          <p:nvPr/>
        </p:nvCxnSpPr>
        <p:spPr>
          <a:xfrm>
            <a:off x="1088020" y="2720850"/>
            <a:ext cx="2303362" cy="0"/>
          </a:xfrm>
          <a:prstGeom prst="line">
            <a:avLst/>
          </a:prstGeom>
          <a:ln w="38100">
            <a:solidFill>
              <a:srgbClr val="B9E5F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8982F6A-3BBA-0D4A-8006-E414CB50B2DE}"/>
              </a:ext>
            </a:extLst>
          </p:cNvPr>
          <p:cNvSpPr txBox="1"/>
          <p:nvPr/>
        </p:nvSpPr>
        <p:spPr>
          <a:xfrm>
            <a:off x="997906" y="454800"/>
            <a:ext cx="7910423"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Offer</a:t>
            </a:r>
          </a:p>
        </p:txBody>
      </p:sp>
      <p:sp>
        <p:nvSpPr>
          <p:cNvPr id="33" name="TextBox 32">
            <a:extLst>
              <a:ext uri="{FF2B5EF4-FFF2-40B4-BE49-F238E27FC236}">
                <a16:creationId xmlns:a16="http://schemas.microsoft.com/office/drawing/2014/main" id="{F632B283-AD6E-FD4E-BC78-E72099E480AB}"/>
              </a:ext>
            </a:extLst>
          </p:cNvPr>
          <p:cNvSpPr txBox="1"/>
          <p:nvPr/>
        </p:nvSpPr>
        <p:spPr>
          <a:xfrm>
            <a:off x="997906" y="1959550"/>
            <a:ext cx="11048782" cy="584775"/>
          </a:xfrm>
          <a:prstGeom prst="rect">
            <a:avLst/>
          </a:prstGeom>
          <a:noFill/>
        </p:spPr>
        <p:txBody>
          <a:bodyPr wrap="square" rtlCol="0">
            <a:spAutoFit/>
          </a:bodyPr>
          <a:lstStyle/>
          <a:p>
            <a:r>
              <a:rPr lang="en-US" sz="3200" dirty="0">
                <a:solidFill>
                  <a:srgbClr val="00205B"/>
                </a:solidFill>
                <a:latin typeface="Gadugi" panose="020B0502040204020203" pitchFamily="34" charset="0"/>
                <a:ea typeface="Gadugi" panose="020B0502040204020203" pitchFamily="34" charset="0"/>
                <a:cs typeface="Noto Sans" panose="020B0502040504020204" pitchFamily="34" charset="0"/>
              </a:rPr>
              <a:t>We offer a generous package</a:t>
            </a:r>
          </a:p>
        </p:txBody>
      </p:sp>
      <p:sp>
        <p:nvSpPr>
          <p:cNvPr id="34" name="TextBox 33">
            <a:extLst>
              <a:ext uri="{FF2B5EF4-FFF2-40B4-BE49-F238E27FC236}">
                <a16:creationId xmlns:a16="http://schemas.microsoft.com/office/drawing/2014/main" id="{D949E243-D167-1141-AF90-DBB4CA9604F2}"/>
              </a:ext>
            </a:extLst>
          </p:cNvPr>
          <p:cNvSpPr txBox="1"/>
          <p:nvPr/>
        </p:nvSpPr>
        <p:spPr>
          <a:xfrm>
            <a:off x="777987" y="2897376"/>
            <a:ext cx="5617535" cy="1754326"/>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00205B"/>
                </a:solidFill>
                <a:latin typeface="Gadugi" panose="020B0502040204020203" pitchFamily="34" charset="0"/>
              </a:rPr>
              <a:t>Salary </a:t>
            </a:r>
            <a:r>
              <a:rPr lang="en-GB" dirty="0">
                <a:solidFill>
                  <a:srgbClr val="00205B"/>
                </a:solidFill>
                <a:latin typeface="Gadugi" panose="020B0502040204020203" pitchFamily="34" charset="0"/>
                <a:ea typeface="Gadugi" panose="020B0502040204020203" pitchFamily="34" charset="0"/>
              </a:rPr>
              <a:t>of </a:t>
            </a:r>
            <a:r>
              <a:rPr lang="en-GB" sz="1800" b="0" i="0" u="none" strike="noStrike" dirty="0">
                <a:solidFill>
                  <a:srgbClr val="00205B"/>
                </a:solidFill>
                <a:effectLst/>
                <a:latin typeface="Gadugi" panose="020B0502040204020203" pitchFamily="34" charset="0"/>
                <a:ea typeface="Gadugi" panose="020B0502040204020203" pitchFamily="34" charset="0"/>
              </a:rPr>
              <a:t>£28,000</a:t>
            </a:r>
            <a:r>
              <a:rPr lang="en-GB" dirty="0">
                <a:solidFill>
                  <a:srgbClr val="00205B"/>
                </a:solidFill>
                <a:latin typeface="Gadugi" panose="020B0502040204020203" pitchFamily="34" charset="0"/>
                <a:ea typeface="Gadugi" panose="020B0502040204020203" pitchFamily="34" charset="0"/>
              </a:rPr>
              <a:t> </a:t>
            </a:r>
            <a:r>
              <a:rPr lang="en-GB" dirty="0">
                <a:solidFill>
                  <a:srgbClr val="00205B"/>
                </a:solidFill>
                <a:latin typeface="Gadugi" panose="020B0502040204020203" pitchFamily="34" charset="0"/>
              </a:rPr>
              <a:t>per annum. </a:t>
            </a:r>
          </a:p>
          <a:p>
            <a:r>
              <a:rPr lang="en-GB" sz="1800" dirty="0">
                <a:effectLst/>
                <a:latin typeface="Gadugi" panose="020B0502040204020203"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effectLst/>
                <a:latin typeface="Gadugi" panose="020B0502040204020203" pitchFamily="34" charset="0"/>
                <a:ea typeface="Calibri" panose="020F0502020204030204" pitchFamily="34" charset="0"/>
                <a:cs typeface="Arial" panose="020B0604020202020204" pitchFamily="34" charset="0"/>
              </a:rPr>
              <a:t>Full-time (35 hours per week). </a:t>
            </a:r>
          </a:p>
          <a:p>
            <a:endParaRPr lang="en-GB" dirty="0">
              <a:solidFill>
                <a:srgbClr val="00205B"/>
              </a:solidFill>
              <a:latin typeface="Gadugi" panose="020B0502040204020203" pitchFamily="34" charset="0"/>
            </a:endParaRPr>
          </a:p>
          <a:p>
            <a:pPr marL="285750" indent="-285750">
              <a:buFont typeface="Arial" panose="020B0604020202020204" pitchFamily="34" charset="0"/>
              <a:buChar char="•"/>
            </a:pPr>
            <a:r>
              <a:rPr lang="en-GB" dirty="0">
                <a:solidFill>
                  <a:srgbClr val="00205B"/>
                </a:solidFill>
                <a:latin typeface="Gadugi" panose="020B0502040204020203" pitchFamily="34" charset="0"/>
              </a:rPr>
              <a:t>Equivalent of 25 days holiday per annum plus bank holidays</a:t>
            </a:r>
          </a:p>
        </p:txBody>
      </p:sp>
      <p:sp>
        <p:nvSpPr>
          <p:cNvPr id="26" name="TextBox 25">
            <a:extLst>
              <a:ext uri="{FF2B5EF4-FFF2-40B4-BE49-F238E27FC236}">
                <a16:creationId xmlns:a16="http://schemas.microsoft.com/office/drawing/2014/main" id="{D949E243-D167-1141-AF90-DBB4CA9604F2}"/>
              </a:ext>
            </a:extLst>
          </p:cNvPr>
          <p:cNvSpPr txBox="1"/>
          <p:nvPr/>
        </p:nvSpPr>
        <p:spPr>
          <a:xfrm>
            <a:off x="6615441" y="2510275"/>
            <a:ext cx="5098093" cy="2585323"/>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rgbClr val="00205B"/>
              </a:solidFill>
              <a:latin typeface="Gadugi" panose="020B0502040204020203" pitchFamily="34" charset="0"/>
            </a:endParaRPr>
          </a:p>
          <a:p>
            <a:pPr marL="285750" indent="-285750">
              <a:buFont typeface="Arial" panose="020B0604020202020204" pitchFamily="34" charset="0"/>
              <a:buChar char="•"/>
            </a:pPr>
            <a:r>
              <a:rPr lang="en-GB" dirty="0">
                <a:solidFill>
                  <a:srgbClr val="00205B"/>
                </a:solidFill>
                <a:latin typeface="Gadugi" panose="020B0502040204020203" pitchFamily="34" charset="0"/>
              </a:rPr>
              <a:t>Employer Pension Contribution of 7.5% with matching Employee contribution of 5%</a:t>
            </a:r>
          </a:p>
          <a:p>
            <a:pPr marL="285750" indent="-285750">
              <a:buFont typeface="Arial" panose="020B0604020202020204" pitchFamily="34" charset="0"/>
              <a:buChar char="•"/>
            </a:pPr>
            <a:endParaRPr lang="en-GB" dirty="0">
              <a:solidFill>
                <a:srgbClr val="00205B"/>
              </a:solidFill>
              <a:latin typeface="Gadugi" panose="020B0502040204020203" pitchFamily="34" charset="0"/>
            </a:endParaRPr>
          </a:p>
          <a:p>
            <a:pPr marL="285750" indent="-285750">
              <a:buFont typeface="Arial" panose="020B0604020202020204" pitchFamily="34" charset="0"/>
              <a:buChar char="•"/>
            </a:pPr>
            <a:r>
              <a:rPr lang="en-GB" dirty="0">
                <a:solidFill>
                  <a:srgbClr val="00205B"/>
                </a:solidFill>
                <a:latin typeface="Gadugi" panose="020B0502040204020203" pitchFamily="34" charset="0"/>
              </a:rPr>
              <a:t>Life insurance of 3 x salary (until age 70)</a:t>
            </a:r>
          </a:p>
          <a:p>
            <a:pPr marL="285750" lvl="0" indent="-285750">
              <a:buFont typeface="Arial" panose="020B0604020202020204" pitchFamily="34" charset="0"/>
              <a:buChar char="•"/>
            </a:pPr>
            <a:endParaRPr lang="en-US" dirty="0">
              <a:solidFill>
                <a:srgbClr val="00205B"/>
              </a:solidFill>
              <a:latin typeface="Gadugi" panose="020B0502040204020203" pitchFamily="34" charset="0"/>
            </a:endParaRPr>
          </a:p>
          <a:p>
            <a:pPr marL="285750" lvl="0" indent="-285750">
              <a:buFont typeface="Arial" panose="020B0604020202020204" pitchFamily="34" charset="0"/>
              <a:buChar char="•"/>
            </a:pPr>
            <a:r>
              <a:rPr lang="en-US" dirty="0">
                <a:solidFill>
                  <a:srgbClr val="00205B"/>
                </a:solidFill>
                <a:latin typeface="Gadugi" panose="020B0502040204020203" pitchFamily="34" charset="0"/>
              </a:rPr>
              <a:t>2 months full occupational sick pay, 1 month half pay before statutory sick pay</a:t>
            </a:r>
          </a:p>
          <a:p>
            <a:pPr lvl="0"/>
            <a:endParaRPr lang="en-GB" dirty="0">
              <a:solidFill>
                <a:srgbClr val="00205B"/>
              </a:solidFill>
              <a:latin typeface="Gadugi" panose="020B0502040204020203" pitchFamily="34" charset="0"/>
            </a:endParaRPr>
          </a:p>
        </p:txBody>
      </p:sp>
      <p:sp>
        <p:nvSpPr>
          <p:cNvPr id="2" name="Slide Number Placeholder 1"/>
          <p:cNvSpPr>
            <a:spLocks noGrp="1"/>
          </p:cNvSpPr>
          <p:nvPr>
            <p:ph type="sldNum" sz="quarter" idx="12"/>
          </p:nvPr>
        </p:nvSpPr>
        <p:spPr/>
        <p:txBody>
          <a:bodyPr/>
          <a:lstStyle/>
          <a:p>
            <a:fld id="{9C741756-3A6C-425D-AA4D-A50BDEB0D971}" type="slidenum">
              <a:rPr lang="en-GB" smtClean="0"/>
              <a:t>7</a:t>
            </a:fld>
            <a:endParaRPr lang="en-GB"/>
          </a:p>
        </p:txBody>
      </p:sp>
    </p:spTree>
    <p:extLst>
      <p:ext uri="{BB962C8B-B14F-4D97-AF65-F5344CB8AC3E}">
        <p14:creationId xmlns:p14="http://schemas.microsoft.com/office/powerpoint/2010/main" val="1738834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Widescreen</PresentationFormat>
  <Paragraphs>131</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Calibri Light</vt:lpstr>
      <vt:lpstr>Gadugi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Silver</dc:creator>
  <cp:lastModifiedBy>Andrew Mitich-Holmes</cp:lastModifiedBy>
  <cp:revision>123</cp:revision>
  <dcterms:created xsi:type="dcterms:W3CDTF">2020-10-28T13:24:21Z</dcterms:created>
  <dcterms:modified xsi:type="dcterms:W3CDTF">2025-05-06T09:53:23Z</dcterms:modified>
</cp:coreProperties>
</file>